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16"/>
  </p:notesMasterIdLst>
  <p:sldIdLst>
    <p:sldId id="256" r:id="rId3"/>
    <p:sldId id="257" r:id="rId4"/>
    <p:sldId id="258" r:id="rId5"/>
    <p:sldId id="260" r:id="rId6"/>
    <p:sldId id="270" r:id="rId7"/>
    <p:sldId id="269" r:id="rId8"/>
    <p:sldId id="261" r:id="rId9"/>
    <p:sldId id="262" r:id="rId10"/>
    <p:sldId id="264" r:id="rId11"/>
    <p:sldId id="265" r:id="rId12"/>
    <p:sldId id="266" r:id="rId13"/>
    <p:sldId id="267" r:id="rId14"/>
    <p:sldId id="263" r:id="rId15"/>
  </p:sldIdLst>
  <p:sldSz cx="12192000" cy="6858000"/>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94698"/>
  </p:normalViewPr>
  <p:slideViewPr>
    <p:cSldViewPr snapToGrid="0">
      <p:cViewPr varScale="1">
        <p:scale>
          <a:sx n="111" d="100"/>
          <a:sy n="111" d="100"/>
        </p:scale>
        <p:origin x="4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E0647-019D-4A54-BFC4-F730E3F6D240}" type="datetimeFigureOut">
              <a:rPr lang="en-US" smtClean="0"/>
              <a:t>12/1/23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6F6C4-6B4E-4052-B3A6-B2B3CC9DB815}" type="slidenum">
              <a:rPr lang="en-US" smtClean="0"/>
              <a:t>‹N°›</a:t>
            </a:fld>
            <a:endParaRPr lang="en-US"/>
          </a:p>
        </p:txBody>
      </p:sp>
    </p:spTree>
    <p:extLst>
      <p:ext uri="{BB962C8B-B14F-4D97-AF65-F5344CB8AC3E}">
        <p14:creationId xmlns:p14="http://schemas.microsoft.com/office/powerpoint/2010/main" val="84607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CCK: Cholecystokinin</a:t>
            </a:r>
          </a:p>
          <a:p>
            <a:r>
              <a:rPr lang="en-US" dirty="0"/>
              <a:t>CCK antagonist proglumide was found to enhance placebo analgesia through the potentiation of placebo-activated opioid systems</a:t>
            </a:r>
          </a:p>
        </p:txBody>
      </p:sp>
      <p:sp>
        <p:nvSpPr>
          <p:cNvPr id="4" name="Slide Number Placeholder 3"/>
          <p:cNvSpPr>
            <a:spLocks noGrp="1"/>
          </p:cNvSpPr>
          <p:nvPr>
            <p:ph type="sldNum" sz="quarter" idx="5"/>
          </p:nvPr>
        </p:nvSpPr>
        <p:spPr/>
        <p:txBody>
          <a:bodyPr/>
          <a:lstStyle/>
          <a:p>
            <a:fld id="{5716F6C4-6B4E-4052-B3A6-B2B3CC9DB815}" type="slidenum">
              <a:rPr lang="en-US" smtClean="0"/>
              <a:t>7</a:t>
            </a:fld>
            <a:endParaRPr lang="en-US"/>
          </a:p>
        </p:txBody>
      </p:sp>
    </p:spTree>
    <p:extLst>
      <p:ext uri="{BB962C8B-B14F-4D97-AF65-F5344CB8AC3E}">
        <p14:creationId xmlns:p14="http://schemas.microsoft.com/office/powerpoint/2010/main" val="14912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Nacc</a:t>
            </a:r>
            <a:r>
              <a:rPr lang="en-US" dirty="0"/>
              <a:t>: Nucleus </a:t>
            </a:r>
            <a:r>
              <a:rPr lang="en-US" dirty="0" err="1"/>
              <a:t>accumbens</a:t>
            </a:r>
            <a:r>
              <a:rPr lang="en-US" dirty="0"/>
              <a:t> </a:t>
            </a:r>
            <a:r>
              <a:rPr lang="en-US" dirty="0">
                <a:sym typeface="Wingdings" panose="05000000000000000000" pitchFamily="2" charset="2"/>
              </a:rPr>
              <a:t> Considered the neural interface between motivation and action, modulating responses and inputs in the limbic system &amp; output to the motor system.</a:t>
            </a:r>
          </a:p>
          <a:p>
            <a:endParaRPr lang="en-US" dirty="0">
              <a:sym typeface="Wingdings" panose="05000000000000000000" pitchFamily="2" charset="2"/>
            </a:endParaRPr>
          </a:p>
          <a:p>
            <a:r>
              <a:rPr lang="en-US" dirty="0">
                <a:sym typeface="Wingdings" panose="05000000000000000000" pitchFamily="2" charset="2"/>
              </a:rPr>
              <a:t>The limbic system is overall composed of the thalamus and hypothalamus &amp; basal ganglia. Which are responsible for the regulation of mood &amp; emotions, which has a major impact on cognitive ability, whereas the basal ganglia regulates reward processing, habit formation, movement &amp; learning</a:t>
            </a:r>
            <a:endParaRPr lang="en-US" dirty="0"/>
          </a:p>
        </p:txBody>
      </p:sp>
      <p:sp>
        <p:nvSpPr>
          <p:cNvPr id="4" name="Slide Number Placeholder 3"/>
          <p:cNvSpPr>
            <a:spLocks noGrp="1"/>
          </p:cNvSpPr>
          <p:nvPr>
            <p:ph type="sldNum" sz="quarter" idx="5"/>
          </p:nvPr>
        </p:nvSpPr>
        <p:spPr/>
        <p:txBody>
          <a:bodyPr/>
          <a:lstStyle/>
          <a:p>
            <a:fld id="{5716F6C4-6B4E-4052-B3A6-B2B3CC9DB815}" type="slidenum">
              <a:rPr lang="en-US" smtClean="0"/>
              <a:t>10</a:t>
            </a:fld>
            <a:endParaRPr lang="en-US"/>
          </a:p>
        </p:txBody>
      </p:sp>
    </p:spTree>
    <p:extLst>
      <p:ext uri="{BB962C8B-B14F-4D97-AF65-F5344CB8AC3E}">
        <p14:creationId xmlns:p14="http://schemas.microsoft.com/office/powerpoint/2010/main" val="1908328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_Faculty">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en-US" noProof="0"/>
              <a:t>Click icon to add picture</a:t>
            </a:r>
            <a:endParaRPr lang="en-GB" noProof="0"/>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GB" noProof="0"/>
          </a:p>
        </p:txBody>
      </p:sp>
      <p:pic>
        <p:nvPicPr>
          <p:cNvPr id="9" name="Image 8">
            <a:extLst>
              <a:ext uri="{FF2B5EF4-FFF2-40B4-BE49-F238E27FC236}">
                <a16:creationId xmlns:a16="http://schemas.microsoft.com/office/drawing/2014/main" id="{6535A482-EC85-1C41-A1E4-7882A0E39FFD}"/>
              </a:ext>
            </a:extLst>
          </p:cNvPr>
          <p:cNvPicPr>
            <a:picLocks noChangeAspect="1"/>
          </p:cNvPicPr>
          <p:nvPr/>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en-US" noProof="0"/>
              <a:t>Click to edit Master text styles</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110067" y="5920353"/>
            <a:ext cx="931333" cy="677300"/>
          </a:xfrm>
        </p:spPr>
        <p:txBody>
          <a:bodyPr lIns="0" tIns="0" rIns="0" bIns="0" anchor="b" anchorCtr="0">
            <a:noAutofit/>
          </a:bodyPr>
          <a:lstStyle>
            <a:lvl1pPr marL="152396" indent="-143930">
              <a:buFontTx/>
              <a:buBlip>
                <a:blip r:embed="rId3"/>
              </a:buBlip>
              <a:tabLst/>
              <a:defRPr sz="933">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9619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_Content_Image4">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2084917"/>
            <a:ext cx="4193117" cy="4773083"/>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Click to edit Master text styles</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fld id="{C4AD5090-5EA3-4F27-B503-2A82988A64D3}" type="datetimeFigureOut">
              <a:rPr lang="en-US" smtClean="0"/>
              <a:t>12/1/23</a:t>
            </a:fld>
            <a:endParaRPr lang="en-US"/>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endParaRPr lang="en-US"/>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288332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_2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06500" y="2084917"/>
            <a:ext cx="4895288" cy="4351339"/>
          </a:xfrm>
        </p:spPr>
        <p:txBody>
          <a:bodyPr/>
          <a:lstStyle/>
          <a:p>
            <a:pPr lvl="0"/>
            <a:r>
              <a:rPr lang="en-US"/>
              <a:t>Click to edit Master text styles</a:t>
            </a:r>
          </a:p>
        </p:txBody>
      </p:sp>
      <p:sp>
        <p:nvSpPr>
          <p:cNvPr id="4" name="Content Placeholder 3"/>
          <p:cNvSpPr>
            <a:spLocks noGrp="1"/>
          </p:cNvSpPr>
          <p:nvPr>
            <p:ph sz="half" idx="2"/>
          </p:nvPr>
        </p:nvSpPr>
        <p:spPr>
          <a:xfrm>
            <a:off x="6613029" y="2084917"/>
            <a:ext cx="4895288" cy="4351339"/>
          </a:xfrm>
        </p:spPr>
        <p:txBody>
          <a:bodyPr/>
          <a:lstStyle/>
          <a:p>
            <a:pPr lvl="0"/>
            <a:r>
              <a:rPr lang="en-US"/>
              <a:t>Click to edit Master text styles</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fld id="{C4AD5090-5EA3-4F27-B503-2A82988A64D3}" type="datetimeFigureOut">
              <a:rPr lang="en-US" smtClean="0"/>
              <a:t>12/1/23</a:t>
            </a:fld>
            <a:endParaRPr lang="en-US"/>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endParaRPr lang="en-US"/>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354784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en-US"/>
              <a:t>Click to edit Master title style</a:t>
            </a:r>
            <a:endParaRPr lang="fr-F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fld id="{C4AD5090-5EA3-4F27-B503-2A82988A64D3}" type="datetimeFigureOut">
              <a:rPr lang="en-US" smtClean="0"/>
              <a:t>12/1/23</a:t>
            </a:fld>
            <a:endParaRPr lang="en-US"/>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407345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_Titl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en-US"/>
              <a:t>Click icon to add picture</a:t>
            </a:r>
            <a:endParaRPr lang="fr-FR"/>
          </a:p>
        </p:txBody>
      </p:sp>
      <p:sp>
        <p:nvSpPr>
          <p:cNvPr id="2" name="Title 1"/>
          <p:cNvSpPr>
            <a:spLocks noGrp="1"/>
          </p:cNvSpPr>
          <p:nvPr>
            <p:ph type="title"/>
          </p:nvPr>
        </p:nvSpPr>
        <p:spPr>
          <a:xfrm>
            <a:off x="8540752" y="3429001"/>
            <a:ext cx="3651249" cy="2815167"/>
          </a:xfrm>
          <a:solidFill>
            <a:schemeClr val="accent2"/>
          </a:solidFill>
        </p:spPr>
        <p:txBody>
          <a:bodyPr anchor="ctr" anchorCtr="0"/>
          <a:lstStyle>
            <a:lvl1pPr>
              <a:defRPr>
                <a:solidFill>
                  <a:schemeClr val="bg1"/>
                </a:solidFill>
              </a:defRPr>
            </a:lvl1pPr>
          </a:lstStyle>
          <a:p>
            <a:r>
              <a:rPr lang="en-US"/>
              <a:t>Click to edit Master title style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fld id="{C4AD5090-5EA3-4F27-B503-2A82988A64D3}" type="datetimeFigureOut">
              <a:rPr lang="en-US" smtClean="0"/>
              <a:t>12/1/23</a:t>
            </a:fld>
            <a:endParaRPr lang="en-US"/>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endParaRPr lang="en-US"/>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208905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en-US"/>
              <a:t>Click icon to add picture</a:t>
            </a:r>
            <a:endParaRPr lang="fr-F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fld id="{C4AD5090-5EA3-4F27-B503-2A82988A64D3}" type="datetimeFigureOut">
              <a:rPr lang="en-US" smtClean="0"/>
              <a:t>12/1/23</a:t>
            </a:fld>
            <a:endParaRPr lang="en-US"/>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endParaRPr lang="en-US"/>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124314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_Content_ImageBelow">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4152899"/>
            <a:ext cx="10985500" cy="2705100"/>
          </a:xfrm>
        </p:spPr>
        <p:txBody>
          <a:bodyPr/>
          <a:lstStyle/>
          <a:p>
            <a:r>
              <a:rPr lang="en-US"/>
              <a:t>Click icon to add picture</a:t>
            </a:r>
            <a:endParaRPr lang="fr-FR"/>
          </a:p>
        </p:txBody>
      </p:sp>
      <p:sp>
        <p:nvSpPr>
          <p:cNvPr id="4" name="Espace réservé du texte 3"/>
          <p:cNvSpPr>
            <a:spLocks noGrp="1"/>
          </p:cNvSpPr>
          <p:nvPr>
            <p:ph type="body" sz="quarter" idx="17"/>
          </p:nvPr>
        </p:nvSpPr>
        <p:spPr>
          <a:xfrm>
            <a:off x="1206500" y="2084918"/>
            <a:ext cx="10195984" cy="1915583"/>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fld id="{C4AD5090-5EA3-4F27-B503-2A82988A64D3}" type="datetimeFigureOut">
              <a:rPr lang="en-US" smtClean="0"/>
              <a:t>12/1/23</a:t>
            </a:fld>
            <a:endParaRPr lang="en-US"/>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endParaRPr lang="en-US"/>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02E9116E-E8ED-42DF-9B75-616EAFE013AF}" type="slidenum">
              <a:rPr lang="en-US" smtClean="0"/>
              <a:t>‹N°›</a:t>
            </a:fld>
            <a:endParaRPr lang="en-US"/>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16476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fld id="{C4AD5090-5EA3-4F27-B503-2A82988A64D3}" type="datetimeFigureOut">
              <a:rPr lang="en-US" smtClean="0"/>
              <a:t>12/1/23</a:t>
            </a:fld>
            <a:endParaRPr lang="en-US"/>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301495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en-US"/>
              <a:t>Click to edit Master title style</a:t>
            </a:r>
            <a:endParaRPr lang="fr-F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fld id="{C4AD5090-5EA3-4F27-B503-2A82988A64D3}" type="datetimeFigureOut">
              <a:rPr lang="en-US" smtClean="0"/>
              <a:t>12/1/23</a:t>
            </a:fld>
            <a:endParaRPr lang="en-US"/>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12346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en-US"/>
              <a:t>Click icon to add picture</a:t>
            </a:r>
            <a:endParaRPr lang="fr-F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fld id="{C4AD5090-5EA3-4F27-B503-2A82988A64D3}" type="datetimeFigureOut">
              <a:rPr lang="en-US" smtClean="0"/>
              <a:t>12/1/23</a:t>
            </a:fld>
            <a:endParaRPr lang="en-US"/>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endParaRPr lang="en-US"/>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02E9116E-E8ED-42DF-9B75-616EAFE013AF}" type="slidenum">
              <a:rPr lang="en-US" smtClean="0"/>
              <a:t>‹N°›</a:t>
            </a:fld>
            <a:endParaRPr lang="en-US"/>
          </a:p>
        </p:txBody>
      </p:sp>
      <p:sp>
        <p:nvSpPr>
          <p:cNvPr id="2" name="Titre 1">
            <a:extLst>
              <a:ext uri="{FF2B5EF4-FFF2-40B4-BE49-F238E27FC236}">
                <a16:creationId xmlns:a16="http://schemas.microsoft.com/office/drawing/2014/main" id="{3ADDE366-C2C0-524A-9BAF-5F0B70A98369}"/>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696600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Click to edit Master text styles</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fld id="{C4AD5090-5EA3-4F27-B503-2A82988A64D3}" type="datetimeFigureOut">
              <a:rPr lang="en-US" smtClean="0"/>
              <a:t>12/1/23</a:t>
            </a:fld>
            <a:endParaRPr lang="en-US"/>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endParaRPr lang="en-US"/>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02E9116E-E8ED-42DF-9B75-616EAFE013AF}" type="slidenum">
              <a:rPr lang="en-US" smtClean="0"/>
              <a:t>‹N°›</a:t>
            </a:fld>
            <a:endParaRPr lang="en-US"/>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5399193" y="174710"/>
            <a:ext cx="4192693" cy="1430337"/>
          </a:xfrm>
        </p:spPr>
        <p:txBody>
          <a:bodyPr/>
          <a:lstStyle/>
          <a:p>
            <a:r>
              <a:rPr lang="en-US"/>
              <a:t>Click to edit Master title style</a:t>
            </a:r>
            <a:endParaRPr lang="fr-FR" dirty="0"/>
          </a:p>
        </p:txBody>
      </p:sp>
    </p:spTree>
    <p:extLst>
      <p:ext uri="{BB962C8B-B14F-4D97-AF65-F5344CB8AC3E}">
        <p14:creationId xmlns:p14="http://schemas.microsoft.com/office/powerpoint/2010/main" val="27374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_EPFL">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en-US"/>
              <a:t>Click icon to add picture</a:t>
            </a:r>
            <a:endParaRPr lang="fr-F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en-US"/>
              <a:t>Click to edit Master text styles</a:t>
            </a:r>
          </a:p>
        </p:txBody>
      </p:sp>
      <p:pic>
        <p:nvPicPr>
          <p:cNvPr id="8" name="Image 7">
            <a:extLst>
              <a:ext uri="{FF2B5EF4-FFF2-40B4-BE49-F238E27FC236}">
                <a16:creationId xmlns:a16="http://schemas.microsoft.com/office/drawing/2014/main" id="{05041849-939B-E04F-AABC-A900B2B4E3DF}"/>
              </a:ext>
            </a:extLst>
          </p:cNvPr>
          <p:cNvPicPr>
            <a:picLocks noChangeAspect="1"/>
          </p:cNvPicPr>
          <p:nvPr/>
        </p:nvPicPr>
        <p:blipFill>
          <a:blip r:embed="rId3"/>
          <a:stretch>
            <a:fillRect/>
          </a:stretch>
        </p:blipFill>
        <p:spPr>
          <a:xfrm>
            <a:off x="266701" y="6105691"/>
            <a:ext cx="748724" cy="489843"/>
          </a:xfrm>
          <a:prstGeom prst="rect">
            <a:avLst/>
          </a:prstGeom>
        </p:spPr>
      </p:pic>
      <p:sp>
        <p:nvSpPr>
          <p:cNvPr id="10" name="Rectangle 9">
            <a:extLst>
              <a:ext uri="{FF2B5EF4-FFF2-40B4-BE49-F238E27FC236}">
                <a16:creationId xmlns:a16="http://schemas.microsoft.com/office/drawing/2014/main" id="{82865CD0-FD83-AF44-9C32-763AAD652C05}"/>
              </a:ext>
            </a:extLst>
          </p:cNvPr>
          <p:cNvSpPr/>
          <p:nvPr/>
        </p:nvSpPr>
        <p:spPr>
          <a:xfrm rot="16200000">
            <a:off x="119573" y="6121903"/>
            <a:ext cx="60959" cy="79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latin typeface="Arial" panose="020B0604020202020204" pitchFamily="34" charset="0"/>
            </a:endParaRPr>
          </a:p>
        </p:txBody>
      </p:sp>
    </p:spTree>
    <p:extLst>
      <p:ext uri="{BB962C8B-B14F-4D97-AF65-F5344CB8AC3E}">
        <p14:creationId xmlns:p14="http://schemas.microsoft.com/office/powerpoint/2010/main" val="82777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fld id="{C4AD5090-5EA3-4F27-B503-2A82988A64D3}" type="datetimeFigureOut">
              <a:rPr lang="en-US" smtClean="0"/>
              <a:t>12/1/23</a:t>
            </a:fld>
            <a:endParaRPr lang="en-US"/>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endParaRPr lang="en-US"/>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3272808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1" y="2084917"/>
            <a:ext cx="6108700" cy="4515696"/>
          </a:xfrm>
        </p:spPr>
        <p:txBody>
          <a:bodyPr/>
          <a:lstStyle/>
          <a:p>
            <a:pPr lvl="0"/>
            <a:r>
              <a:rPr lang="en-US"/>
              <a:t>Click to edit Master text styles</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7315200" y="0"/>
            <a:ext cx="4193117" cy="6858000"/>
          </a:xfrm>
        </p:spPr>
        <p:txBody>
          <a:bodyPr/>
          <a:lstStyle/>
          <a:p>
            <a:r>
              <a:rPr lang="en-US"/>
              <a:t>Click icon to add picture</a:t>
            </a:r>
            <a:endParaRPr lang="fr-F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en-US"/>
              <a:t>Click to edit Master title style</a:t>
            </a:r>
            <a:endParaRPr lang="fr-F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fld id="{C4AD5090-5EA3-4F27-B503-2A82988A64D3}" type="datetimeFigureOut">
              <a:rPr lang="en-US" smtClean="0"/>
              <a:t>12/1/23</a:t>
            </a:fld>
            <a:endParaRPr lang="en-US"/>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endParaRPr lang="en-US"/>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85782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2084917"/>
            <a:ext cx="4193117" cy="4773083"/>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Click to edit Master text styles</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fld id="{C4AD5090-5EA3-4F27-B503-2A82988A64D3}" type="datetimeFigureOut">
              <a:rPr lang="en-US" smtClean="0"/>
              <a:t>12/1/23</a:t>
            </a:fld>
            <a:endParaRPr lang="en-US"/>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endParaRPr lang="en-US"/>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415613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2" y="0"/>
            <a:ext cx="10985500" cy="6858000"/>
          </a:xfrm>
        </p:spPr>
        <p:txBody>
          <a:bodyPr/>
          <a:lstStyle/>
          <a:p>
            <a:r>
              <a:rPr lang="en-US"/>
              <a:t>Click icon to add picture</a:t>
            </a:r>
            <a:endParaRPr lang="fr-FR"/>
          </a:p>
        </p:txBody>
      </p:sp>
      <p:sp>
        <p:nvSpPr>
          <p:cNvPr id="2" name="Title 1"/>
          <p:cNvSpPr>
            <a:spLocks noGrp="1"/>
          </p:cNvSpPr>
          <p:nvPr>
            <p:ph type="title"/>
          </p:nvPr>
        </p:nvSpPr>
        <p:spPr>
          <a:xfrm>
            <a:off x="8540753" y="3429002"/>
            <a:ext cx="3651249" cy="2815167"/>
          </a:xfrm>
          <a:solidFill>
            <a:schemeClr val="accent2"/>
          </a:solidFill>
        </p:spPr>
        <p:txBody>
          <a:bodyPr anchor="ctr" anchorCtr="0"/>
          <a:lstStyle>
            <a:lvl1pPr>
              <a:defRPr>
                <a:solidFill>
                  <a:schemeClr val="bg1"/>
                </a:solidFill>
              </a:defRPr>
            </a:lvl1pPr>
          </a:lstStyle>
          <a:p>
            <a:r>
              <a:rPr lang="en-US"/>
              <a:t>Click to edit Master title style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fld id="{C4AD5090-5EA3-4F27-B503-2A82988A64D3}" type="datetimeFigureOut">
              <a:rPr lang="en-US" smtClean="0"/>
              <a:t>12/1/23</a:t>
            </a:fld>
            <a:endParaRPr lang="en-US"/>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endParaRPr lang="en-US"/>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3329280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985500" cy="6858000"/>
          </a:xfrm>
        </p:spPr>
        <p:txBody>
          <a:bodyPr/>
          <a:lstStyle/>
          <a:p>
            <a:r>
              <a:rPr lang="en-US"/>
              <a:t>Click icon to add picture</a:t>
            </a:r>
            <a:endParaRPr lang="fr-FR"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fld id="{C4AD5090-5EA3-4F27-B503-2A82988A64D3}" type="datetimeFigureOut">
              <a:rPr lang="en-US" smtClean="0"/>
              <a:t>12/1/23</a:t>
            </a:fld>
            <a:endParaRPr lang="en-US"/>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endParaRPr lang="en-US"/>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02E9116E-E8ED-42DF-9B75-616EAFE013AF}" type="slidenum">
              <a:rPr lang="en-US" smtClean="0"/>
              <a:t>‹N°›</a:t>
            </a:fld>
            <a:endParaRPr lang="en-US"/>
          </a:p>
        </p:txBody>
      </p:sp>
      <p:sp>
        <p:nvSpPr>
          <p:cNvPr id="6" name="Titre 5">
            <a:extLst>
              <a:ext uri="{FF2B5EF4-FFF2-40B4-BE49-F238E27FC236}">
                <a16:creationId xmlns:a16="http://schemas.microsoft.com/office/drawing/2014/main" id="{AD8E2D1C-2DE7-2D4E-A70B-04C243BB017C}"/>
              </a:ext>
            </a:extLst>
          </p:cNvPr>
          <p:cNvSpPr>
            <a:spLocks noGrp="1"/>
          </p:cNvSpPr>
          <p:nvPr>
            <p:ph type="title"/>
          </p:nvPr>
        </p:nvSpPr>
        <p:spPr/>
        <p:txBody>
          <a:bodyPr/>
          <a:lstStyle/>
          <a:p>
            <a:r>
              <a:rPr lang="en-US"/>
              <a:t>Click to edit Master title style</a:t>
            </a:r>
            <a:endParaRPr lang="fr-FR" dirty="0"/>
          </a:p>
        </p:txBody>
      </p:sp>
    </p:spTree>
    <p:extLst>
      <p:ext uri="{BB962C8B-B14F-4D97-AF65-F5344CB8AC3E}">
        <p14:creationId xmlns:p14="http://schemas.microsoft.com/office/powerpoint/2010/main" val="73500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A55B-C296-489F-B2C5-238F233990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639CB0-6B25-4B10-97B4-908C741558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27B067-464B-49E2-8EA8-8354B71FFA4D}"/>
              </a:ext>
            </a:extLst>
          </p:cNvPr>
          <p:cNvSpPr>
            <a:spLocks noGrp="1"/>
          </p:cNvSpPr>
          <p:nvPr>
            <p:ph type="dt" sz="half" idx="10"/>
          </p:nvPr>
        </p:nvSpPr>
        <p:spPr/>
        <p:txBody>
          <a:bodyPr/>
          <a:lstStyle/>
          <a:p>
            <a:fld id="{C4AD5090-5EA3-4F27-B503-2A82988A64D3}" type="datetimeFigureOut">
              <a:rPr lang="en-US" smtClean="0"/>
              <a:t>12/1/23</a:t>
            </a:fld>
            <a:endParaRPr lang="en-US"/>
          </a:p>
        </p:txBody>
      </p:sp>
      <p:sp>
        <p:nvSpPr>
          <p:cNvPr id="5" name="Footer Placeholder 4">
            <a:extLst>
              <a:ext uri="{FF2B5EF4-FFF2-40B4-BE49-F238E27FC236}">
                <a16:creationId xmlns:a16="http://schemas.microsoft.com/office/drawing/2014/main" id="{DCE17C0B-F141-4217-8DB6-4A26844CC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41B2D-C98B-4761-A77B-C142573B38A2}"/>
              </a:ext>
            </a:extLst>
          </p:cNvPr>
          <p:cNvSpPr>
            <a:spLocks noGrp="1"/>
          </p:cNvSpPr>
          <p:nvPr>
            <p:ph type="sldNum" sz="quarter" idx="12"/>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2528415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_Faculty">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en-US" noProof="0"/>
              <a:t>Click icon to add picture</a:t>
            </a:r>
            <a:endParaRPr lang="en-GB" noProof="0"/>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GB" noProof="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en-US" noProof="0"/>
              <a:t>Click to edit Master text styles</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110067" y="5920353"/>
            <a:ext cx="931333" cy="677300"/>
          </a:xfrm>
        </p:spPr>
        <p:txBody>
          <a:bodyPr lIns="0" tIns="0" rIns="0" bIns="0" anchor="b" anchorCtr="0">
            <a:noAutofit/>
          </a:bodyPr>
          <a:lstStyle>
            <a:lvl1pPr marL="152396" indent="-143930">
              <a:buFontTx/>
              <a:buBlip>
                <a:blip r:embed="rId3"/>
              </a:buBlip>
              <a:tabLst/>
              <a:defRPr sz="933">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26512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_EPFL">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en-US"/>
              <a:t>Click icon to add picture</a:t>
            </a:r>
            <a:endParaRPr lang="fr-F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en-US"/>
              <a:t>Click to edit Master text styles</a:t>
            </a:r>
          </a:p>
        </p:txBody>
      </p:sp>
      <p:pic>
        <p:nvPicPr>
          <p:cNvPr id="8" name="Image 7">
            <a:extLst>
              <a:ext uri="{FF2B5EF4-FFF2-40B4-BE49-F238E27FC236}">
                <a16:creationId xmlns:a16="http://schemas.microsoft.com/office/drawing/2014/main" id="{05041849-939B-E04F-AABC-A900B2B4E3DF}"/>
              </a:ext>
            </a:extLst>
          </p:cNvPr>
          <p:cNvPicPr>
            <a:picLocks noChangeAspect="1"/>
          </p:cNvPicPr>
          <p:nvPr userDrawn="1"/>
        </p:nvPicPr>
        <p:blipFill>
          <a:blip r:embed="rId3"/>
          <a:stretch>
            <a:fillRect/>
          </a:stretch>
        </p:blipFill>
        <p:spPr>
          <a:xfrm>
            <a:off x="266701" y="6105691"/>
            <a:ext cx="748724" cy="489843"/>
          </a:xfrm>
          <a:prstGeom prst="rect">
            <a:avLst/>
          </a:prstGeom>
        </p:spPr>
      </p:pic>
      <p:sp>
        <p:nvSpPr>
          <p:cNvPr id="10" name="Rectangle 9">
            <a:extLst>
              <a:ext uri="{FF2B5EF4-FFF2-40B4-BE49-F238E27FC236}">
                <a16:creationId xmlns:a16="http://schemas.microsoft.com/office/drawing/2014/main" id="{82865CD0-FD83-AF44-9C32-763AAD652C05}"/>
              </a:ext>
            </a:extLst>
          </p:cNvPr>
          <p:cNvSpPr/>
          <p:nvPr userDrawn="1"/>
        </p:nvSpPr>
        <p:spPr>
          <a:xfrm rot="16200000">
            <a:off x="119573" y="6121903"/>
            <a:ext cx="60959" cy="79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endParaRPr>
          </a:p>
        </p:txBody>
      </p:sp>
    </p:spTree>
    <p:extLst>
      <p:ext uri="{BB962C8B-B14F-4D97-AF65-F5344CB8AC3E}">
        <p14:creationId xmlns:p14="http://schemas.microsoft.com/office/powerpoint/2010/main" val="203270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Section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12" name="Espace réservé de la date 11"/>
          <p:cNvSpPr>
            <a:spLocks noGrp="1"/>
          </p:cNvSpPr>
          <p:nvPr>
            <p:ph type="dt" sz="half" idx="14"/>
          </p:nvPr>
        </p:nvSpPr>
        <p:spPr/>
        <p:txBody>
          <a:bodyPr/>
          <a:lstStyle/>
          <a:p>
            <a:r>
              <a:rPr lang="fr-CH"/>
              <a:t>WELCOME TO EPFL</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40069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Section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12" name="Espace réservé de la date 11"/>
          <p:cNvSpPr>
            <a:spLocks noGrp="1"/>
          </p:cNvSpPr>
          <p:nvPr>
            <p:ph type="dt" sz="half" idx="14"/>
          </p:nvPr>
        </p:nvSpPr>
        <p:spPr/>
        <p:txBody>
          <a:bodyPr/>
          <a:lstStyle/>
          <a:p>
            <a:r>
              <a:rPr lang="fr-CH"/>
              <a:t>WELCOME TO EPFL</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151825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Section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12" name="Espace réservé de la date 11"/>
          <p:cNvSpPr>
            <a:spLocks noGrp="1"/>
          </p:cNvSpPr>
          <p:nvPr>
            <p:ph type="dt" sz="half" idx="14"/>
          </p:nvPr>
        </p:nvSpPr>
        <p:spPr/>
        <p:txBody>
          <a:bodyPr/>
          <a:lstStyle/>
          <a:p>
            <a:fld id="{C4AD5090-5EA3-4F27-B503-2A82988A64D3}" type="datetimeFigureOut">
              <a:rPr lang="en-US" smtClean="0"/>
              <a:t>12/1/23</a:t>
            </a:fld>
            <a:endParaRPr lang="en-US"/>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endParaRPr lang="en-US"/>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02E9116E-E8ED-42DF-9B75-616EAFE013AF}" type="slidenum">
              <a:rPr lang="en-US" smtClean="0"/>
              <a:t>‹N°›</a:t>
            </a:fld>
            <a:endParaRPr lang="en-US"/>
          </a:p>
        </p:txBody>
      </p:sp>
    </p:spTree>
    <p:extLst>
      <p:ext uri="{BB962C8B-B14F-4D97-AF65-F5344CB8AC3E}">
        <p14:creationId xmlns:p14="http://schemas.microsoft.com/office/powerpoint/2010/main" val="149668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Section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8" name="Espace réservé de la date 7"/>
          <p:cNvSpPr>
            <a:spLocks noGrp="1"/>
          </p:cNvSpPr>
          <p:nvPr>
            <p:ph type="dt" sz="half" idx="14"/>
          </p:nvPr>
        </p:nvSpPr>
        <p:spPr/>
        <p:txBody>
          <a:bodyPr/>
          <a:lstStyle/>
          <a:p>
            <a:r>
              <a:rPr lang="fr-CH"/>
              <a:t>WELCOME TO EPFL</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332611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Section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8" name="Espace réservé de la date 7"/>
          <p:cNvSpPr>
            <a:spLocks noGrp="1"/>
          </p:cNvSpPr>
          <p:nvPr>
            <p:ph type="dt" sz="half" idx="14"/>
          </p:nvPr>
        </p:nvSpPr>
        <p:spPr/>
        <p:txBody>
          <a:bodyPr/>
          <a:lstStyle/>
          <a:p>
            <a:r>
              <a:rPr lang="fr-CH"/>
              <a:t>WELCOME TO EPFL</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412625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WELCOME TO EPFL</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427618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ontent_Image1">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1" y="2084917"/>
            <a:ext cx="6108700" cy="4515696"/>
          </a:xfrm>
        </p:spPr>
        <p:txBody>
          <a:bodyPr/>
          <a:lstStyle/>
          <a:p>
            <a:pPr lvl="0"/>
            <a:r>
              <a:rPr lang="en-US"/>
              <a:t>Click to edit Master text styles</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7315200" y="0"/>
            <a:ext cx="4193117" cy="6858000"/>
          </a:xfrm>
        </p:spPr>
        <p:txBody>
          <a:bodyPr/>
          <a:lstStyle/>
          <a:p>
            <a:r>
              <a:rPr lang="en-US"/>
              <a:t>Click icon to add picture</a:t>
            </a:r>
            <a:endParaRPr lang="fr-F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en-US"/>
              <a:t>Click to edit Master title style</a:t>
            </a:r>
            <a:endParaRPr lang="fr-F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WELCOME TO EPFL</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25291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Content_Image2">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Click to edit Master text styles</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WELCOME TO EPFL</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1206502" y="174710"/>
            <a:ext cx="4192693" cy="1430337"/>
          </a:xfrm>
        </p:spPr>
        <p:txBody>
          <a:bodyPr/>
          <a:lstStyle/>
          <a:p>
            <a:r>
              <a:rPr lang="en-US"/>
              <a:t>Click to edit Master title style</a:t>
            </a:r>
            <a:endParaRPr lang="fr-FR" dirty="0"/>
          </a:p>
        </p:txBody>
      </p:sp>
    </p:spTree>
    <p:extLst>
      <p:ext uri="{BB962C8B-B14F-4D97-AF65-F5344CB8AC3E}">
        <p14:creationId xmlns:p14="http://schemas.microsoft.com/office/powerpoint/2010/main" val="164925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Click to edit Master text styles</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WELCOME TO EPFL</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5399193" y="174710"/>
            <a:ext cx="4192693" cy="1430337"/>
          </a:xfrm>
        </p:spPr>
        <p:txBody>
          <a:bodyPr/>
          <a:lstStyle/>
          <a:p>
            <a:r>
              <a:rPr lang="en-US"/>
              <a:t>Click to edit Master title style</a:t>
            </a:r>
            <a:endParaRPr lang="fr-FR" dirty="0"/>
          </a:p>
        </p:txBody>
      </p:sp>
    </p:spTree>
    <p:extLst>
      <p:ext uri="{BB962C8B-B14F-4D97-AF65-F5344CB8AC3E}">
        <p14:creationId xmlns:p14="http://schemas.microsoft.com/office/powerpoint/2010/main" val="107928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Content_Image4">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2084917"/>
            <a:ext cx="4193117" cy="4773083"/>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Click to edit Master text styles</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WELCOME TO EPFL</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132032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2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06500" y="2084917"/>
            <a:ext cx="4895288" cy="4351339"/>
          </a:xfrm>
        </p:spPr>
        <p:txBody>
          <a:bodyPr/>
          <a:lstStyle/>
          <a:p>
            <a:pPr lvl="0"/>
            <a:r>
              <a:rPr lang="en-US"/>
              <a:t>Click to edit Master text styles</a:t>
            </a:r>
          </a:p>
        </p:txBody>
      </p:sp>
      <p:sp>
        <p:nvSpPr>
          <p:cNvPr id="4" name="Content Placeholder 3"/>
          <p:cNvSpPr>
            <a:spLocks noGrp="1"/>
          </p:cNvSpPr>
          <p:nvPr>
            <p:ph sz="half" idx="2"/>
          </p:nvPr>
        </p:nvSpPr>
        <p:spPr>
          <a:xfrm>
            <a:off x="6613029" y="2084917"/>
            <a:ext cx="4895288" cy="4351339"/>
          </a:xfrm>
        </p:spPr>
        <p:txBody>
          <a:bodyPr/>
          <a:lstStyle/>
          <a:p>
            <a:pPr lvl="0"/>
            <a:r>
              <a:rPr lang="en-US"/>
              <a:t>Click to edit Master text styles</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WELCOME TO EPFL</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a:t>
            </a:r>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70602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en-US"/>
              <a:t>Click to edit Master title style</a:t>
            </a:r>
            <a:endParaRPr lang="fr-F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WELCOME TO EPFL</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328227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_Titl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en-US"/>
              <a:t>Click icon to add picture</a:t>
            </a:r>
            <a:endParaRPr lang="fr-FR"/>
          </a:p>
        </p:txBody>
      </p:sp>
      <p:sp>
        <p:nvSpPr>
          <p:cNvPr id="2" name="Title 1"/>
          <p:cNvSpPr>
            <a:spLocks noGrp="1"/>
          </p:cNvSpPr>
          <p:nvPr>
            <p:ph type="title"/>
          </p:nvPr>
        </p:nvSpPr>
        <p:spPr>
          <a:xfrm>
            <a:off x="8540752" y="3429001"/>
            <a:ext cx="3651249" cy="2815167"/>
          </a:xfrm>
          <a:solidFill>
            <a:schemeClr val="accent2"/>
          </a:solidFill>
        </p:spPr>
        <p:txBody>
          <a:bodyPr anchor="ctr" anchorCtr="0"/>
          <a:lstStyle>
            <a:lvl1pPr>
              <a:defRPr>
                <a:solidFill>
                  <a:schemeClr val="bg1"/>
                </a:solidFill>
              </a:defRPr>
            </a:lvl1pPr>
          </a:lstStyle>
          <a:p>
            <a:r>
              <a:rPr lang="en-US"/>
              <a:t>Click to edit Master title style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WELCOME TO EPFL</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137007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Section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12" name="Espace réservé de la date 11"/>
          <p:cNvSpPr>
            <a:spLocks noGrp="1"/>
          </p:cNvSpPr>
          <p:nvPr>
            <p:ph type="dt" sz="half" idx="14"/>
          </p:nvPr>
        </p:nvSpPr>
        <p:spPr/>
        <p:txBody>
          <a:bodyPr/>
          <a:lstStyle/>
          <a:p>
            <a:fld id="{C4AD5090-5EA3-4F27-B503-2A82988A64D3}" type="datetimeFigureOut">
              <a:rPr lang="en-US" smtClean="0"/>
              <a:t>12/1/23</a:t>
            </a:fld>
            <a:endParaRPr lang="en-US"/>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endParaRPr lang="en-US"/>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02E9116E-E8ED-42DF-9B75-616EAFE013AF}" type="slidenum">
              <a:rPr lang="en-US" smtClean="0"/>
              <a:t>‹N°›</a:t>
            </a:fld>
            <a:endParaRPr lang="en-US"/>
          </a:p>
        </p:txBody>
      </p:sp>
    </p:spTree>
    <p:extLst>
      <p:ext uri="{BB962C8B-B14F-4D97-AF65-F5344CB8AC3E}">
        <p14:creationId xmlns:p14="http://schemas.microsoft.com/office/powerpoint/2010/main" val="140275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2" y="0"/>
            <a:ext cx="10985500" cy="6858000"/>
          </a:xfrm>
        </p:spPr>
        <p:txBody>
          <a:bodyPr/>
          <a:lstStyle/>
          <a:p>
            <a:r>
              <a:rPr lang="en-US"/>
              <a:t>Click icon to add picture</a:t>
            </a:r>
            <a:endParaRPr lang="fr-FR"/>
          </a:p>
        </p:txBody>
      </p:sp>
      <p:sp>
        <p:nvSpPr>
          <p:cNvPr id="2" name="Title 1"/>
          <p:cNvSpPr>
            <a:spLocks noGrp="1"/>
          </p:cNvSpPr>
          <p:nvPr>
            <p:ph type="title"/>
          </p:nvPr>
        </p:nvSpPr>
        <p:spPr>
          <a:xfrm>
            <a:off x="8540753" y="3429002"/>
            <a:ext cx="3651249" cy="2815167"/>
          </a:xfrm>
          <a:solidFill>
            <a:schemeClr val="accent2"/>
          </a:solidFill>
        </p:spPr>
        <p:txBody>
          <a:bodyPr anchor="ctr" anchorCtr="0"/>
          <a:lstStyle>
            <a:lvl1pPr>
              <a:defRPr>
                <a:solidFill>
                  <a:schemeClr val="bg1"/>
                </a:solidFill>
              </a:defRPr>
            </a:lvl1pPr>
          </a:lstStyle>
          <a:p>
            <a:r>
              <a:rPr lang="en-US"/>
              <a:t>Click to edit Master title style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WELCOME TO EPFL</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1821061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en-US"/>
              <a:t>Click icon to add picture</a:t>
            </a:r>
            <a:endParaRPr lang="fr-F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WELCOME TO EPFL</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267400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Content_ImageBelow">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4152899"/>
            <a:ext cx="10985500" cy="2705100"/>
          </a:xfrm>
        </p:spPr>
        <p:txBody>
          <a:bodyPr/>
          <a:lstStyle/>
          <a:p>
            <a:r>
              <a:rPr lang="en-US"/>
              <a:t>Click icon to add picture</a:t>
            </a:r>
            <a:endParaRPr lang="fr-FR"/>
          </a:p>
        </p:txBody>
      </p:sp>
      <p:sp>
        <p:nvSpPr>
          <p:cNvPr id="4" name="Espace réservé du texte 3"/>
          <p:cNvSpPr>
            <a:spLocks noGrp="1"/>
          </p:cNvSpPr>
          <p:nvPr>
            <p:ph type="body" sz="quarter" idx="17"/>
          </p:nvPr>
        </p:nvSpPr>
        <p:spPr>
          <a:xfrm>
            <a:off x="1206500" y="2084918"/>
            <a:ext cx="10195984" cy="1915583"/>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WELCOME TO EPFL</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a:t>
            </a:r>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‹N°›</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43238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WELCOME TO EPFL</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a:t>
            </a:r>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53052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985500" cy="6858000"/>
          </a:xfrm>
        </p:spPr>
        <p:txBody>
          <a:bodyPr/>
          <a:lstStyle/>
          <a:p>
            <a:r>
              <a:rPr lang="en-US"/>
              <a:t>Click icon to add picture</a:t>
            </a:r>
            <a:endParaRPr lang="fr-FR"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WELCOME TO EPFL</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
        <p:nvSpPr>
          <p:cNvPr id="6" name="Titre 5">
            <a:extLst>
              <a:ext uri="{FF2B5EF4-FFF2-40B4-BE49-F238E27FC236}">
                <a16:creationId xmlns:a16="http://schemas.microsoft.com/office/drawing/2014/main" id="{AD8E2D1C-2DE7-2D4E-A70B-04C243BB017C}"/>
              </a:ext>
            </a:extLst>
          </p:cNvPr>
          <p:cNvSpPr>
            <a:spLocks noGrp="1"/>
          </p:cNvSpPr>
          <p:nvPr>
            <p:ph type="title"/>
          </p:nvPr>
        </p:nvSpPr>
        <p:spPr/>
        <p:txBody>
          <a:bodyPr/>
          <a:lstStyle/>
          <a:p>
            <a:r>
              <a:rPr lang="en-US"/>
              <a:t>Click to edit Master title style</a:t>
            </a:r>
            <a:endParaRPr lang="fr-FR" dirty="0"/>
          </a:p>
        </p:txBody>
      </p:sp>
    </p:spTree>
    <p:extLst>
      <p:ext uri="{BB962C8B-B14F-4D97-AF65-F5344CB8AC3E}">
        <p14:creationId xmlns:p14="http://schemas.microsoft.com/office/powerpoint/2010/main" val="228203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en-US"/>
              <a:t>Click to edit Master title style</a:t>
            </a:r>
            <a:endParaRPr lang="fr-F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WELCOME TO EPFL</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399212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1" y="2084917"/>
            <a:ext cx="6108700" cy="4515696"/>
          </a:xfrm>
        </p:spPr>
        <p:txBody>
          <a:bodyPr/>
          <a:lstStyle/>
          <a:p>
            <a:pPr lvl="0"/>
            <a:r>
              <a:rPr lang="en-US"/>
              <a:t>Click to edit Master text styles</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7315200" y="0"/>
            <a:ext cx="4193117" cy="6858000"/>
          </a:xfrm>
        </p:spPr>
        <p:txBody>
          <a:bodyPr/>
          <a:lstStyle/>
          <a:p>
            <a:r>
              <a:rPr lang="en-US"/>
              <a:t>Click icon to add picture</a:t>
            </a:r>
            <a:endParaRPr lang="fr-F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en-US"/>
              <a:t>Click to edit Master title style</a:t>
            </a:r>
            <a:endParaRPr lang="fr-F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WELCOME TO EPFL</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225505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en-US"/>
              <a:t>Click icon to add picture</a:t>
            </a:r>
            <a:endParaRPr lang="fr-F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WELCOME TO EPFL</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
        <p:nvSpPr>
          <p:cNvPr id="2" name="Titre 1">
            <a:extLst>
              <a:ext uri="{FF2B5EF4-FFF2-40B4-BE49-F238E27FC236}">
                <a16:creationId xmlns:a16="http://schemas.microsoft.com/office/drawing/2014/main" id="{3ADDE366-C2C0-524A-9BAF-5F0B70A98369}"/>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663664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WELCOME TO EPFL</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2545883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2084917"/>
            <a:ext cx="4193117" cy="4773083"/>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Click to edit Master text styles</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WELCOME TO EPFL</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270630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_Section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8" name="Espace réservé de la date 7"/>
          <p:cNvSpPr>
            <a:spLocks noGrp="1"/>
          </p:cNvSpPr>
          <p:nvPr>
            <p:ph type="dt" sz="half" idx="14"/>
          </p:nvPr>
        </p:nvSpPr>
        <p:spPr/>
        <p:txBody>
          <a:bodyPr/>
          <a:lstStyle/>
          <a:p>
            <a:fld id="{C4AD5090-5EA3-4F27-B503-2A82988A64D3}" type="datetimeFigureOut">
              <a:rPr lang="en-US" smtClean="0"/>
              <a:t>12/1/23</a:t>
            </a:fld>
            <a:endParaRPr lang="en-US"/>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endParaRPr lang="en-US"/>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02E9116E-E8ED-42DF-9B75-616EAFE013AF}" type="slidenum">
              <a:rPr lang="en-US" smtClean="0"/>
              <a:t>‹N°›</a:t>
            </a:fld>
            <a:endParaRPr lang="en-US"/>
          </a:p>
        </p:txBody>
      </p:sp>
    </p:spTree>
    <p:extLst>
      <p:ext uri="{BB962C8B-B14F-4D97-AF65-F5344CB8AC3E}">
        <p14:creationId xmlns:p14="http://schemas.microsoft.com/office/powerpoint/2010/main" val="55545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Section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8" name="Espace réservé de la date 7"/>
          <p:cNvSpPr>
            <a:spLocks noGrp="1"/>
          </p:cNvSpPr>
          <p:nvPr>
            <p:ph type="dt" sz="half" idx="14"/>
          </p:nvPr>
        </p:nvSpPr>
        <p:spPr/>
        <p:txBody>
          <a:bodyPr/>
          <a:lstStyle/>
          <a:p>
            <a:fld id="{C4AD5090-5EA3-4F27-B503-2A82988A64D3}" type="datetimeFigureOut">
              <a:rPr lang="en-US" smtClean="0"/>
              <a:t>12/1/23</a:t>
            </a:fld>
            <a:endParaRPr lang="en-US"/>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endParaRPr lang="en-US"/>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02E9116E-E8ED-42DF-9B75-616EAFE013AF}" type="slidenum">
              <a:rPr lang="en-US" smtClean="0"/>
              <a:t>‹N°›</a:t>
            </a:fld>
            <a:endParaRPr lang="en-US"/>
          </a:p>
        </p:txBody>
      </p:sp>
    </p:spTree>
    <p:extLst>
      <p:ext uri="{BB962C8B-B14F-4D97-AF65-F5344CB8AC3E}">
        <p14:creationId xmlns:p14="http://schemas.microsoft.com/office/powerpoint/2010/main" val="136592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fld id="{C4AD5090-5EA3-4F27-B503-2A82988A64D3}" type="datetimeFigureOut">
              <a:rPr lang="en-US" smtClean="0"/>
              <a:t>12/1/23</a:t>
            </a:fld>
            <a:endParaRPr lang="en-US"/>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endParaRPr lang="en-US"/>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19822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Content_Image1">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1" y="2084917"/>
            <a:ext cx="6108700" cy="4515696"/>
          </a:xfrm>
        </p:spPr>
        <p:txBody>
          <a:bodyPr/>
          <a:lstStyle/>
          <a:p>
            <a:pPr lvl="0"/>
            <a:r>
              <a:rPr lang="en-US"/>
              <a:t>Click to edit Master text styles</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7315200" y="0"/>
            <a:ext cx="4193117" cy="6858000"/>
          </a:xfrm>
        </p:spPr>
        <p:txBody>
          <a:bodyPr/>
          <a:lstStyle/>
          <a:p>
            <a:r>
              <a:rPr lang="en-US"/>
              <a:t>Click icon to add picture</a:t>
            </a:r>
            <a:endParaRPr lang="fr-F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en-US"/>
              <a:t>Click to edit Master title style</a:t>
            </a:r>
            <a:endParaRPr lang="fr-F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fld id="{C4AD5090-5EA3-4F27-B503-2A82988A64D3}" type="datetimeFigureOut">
              <a:rPr lang="en-US" smtClean="0"/>
              <a:t>12/1/23</a:t>
            </a:fld>
            <a:endParaRPr lang="en-US"/>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endParaRPr lang="en-US"/>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02E9116E-E8ED-42DF-9B75-616EAFE013AF}" type="slidenum">
              <a:rPr lang="en-US" smtClean="0"/>
              <a:t>‹N°›</a:t>
            </a:fld>
            <a:endParaRPr lang="en-US"/>
          </a:p>
        </p:txBody>
      </p:sp>
    </p:spTree>
    <p:extLst>
      <p:ext uri="{BB962C8B-B14F-4D97-AF65-F5344CB8AC3E}">
        <p14:creationId xmlns:p14="http://schemas.microsoft.com/office/powerpoint/2010/main" val="297559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_Content_Image2">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Click to edit Master text styles</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fld id="{C4AD5090-5EA3-4F27-B503-2A82988A64D3}" type="datetimeFigureOut">
              <a:rPr lang="en-US" smtClean="0"/>
              <a:t>12/1/23</a:t>
            </a:fld>
            <a:endParaRPr lang="en-US"/>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endParaRPr lang="en-US"/>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02E9116E-E8ED-42DF-9B75-616EAFE013AF}" type="slidenum">
              <a:rPr lang="en-US" smtClean="0"/>
              <a:t>‹N°›</a:t>
            </a:fld>
            <a:endParaRPr lang="en-US"/>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1206502" y="174710"/>
            <a:ext cx="4192693" cy="1430337"/>
          </a:xfrm>
        </p:spPr>
        <p:txBody>
          <a:bodyPr/>
          <a:lstStyle/>
          <a:p>
            <a:r>
              <a:rPr lang="en-US"/>
              <a:t>Click to edit Master title style</a:t>
            </a:r>
            <a:endParaRPr lang="fr-FR" dirty="0"/>
          </a:p>
        </p:txBody>
      </p:sp>
    </p:spTree>
    <p:extLst>
      <p:ext uri="{BB962C8B-B14F-4D97-AF65-F5344CB8AC3E}">
        <p14:creationId xmlns:p14="http://schemas.microsoft.com/office/powerpoint/2010/main" val="118282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png"/><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501" y="239404"/>
            <a:ext cx="4889500" cy="1430337"/>
          </a:xfrm>
          <a:prstGeom prst="rect">
            <a:avLst/>
          </a:prstGeom>
        </p:spPr>
        <p:txBody>
          <a:bodyPr vert="horz" lIns="180000" tIns="0" rIns="72000" bIns="46800" rtlCol="0" anchor="t">
            <a:normAutofit/>
          </a:bodyPr>
          <a:lstStyle/>
          <a:p>
            <a:r>
              <a:rPr lang="en-GB" noProof="0"/>
              <a:t>Modifiez le style du titre</a:t>
            </a:r>
          </a:p>
        </p:txBody>
      </p:sp>
      <p:sp>
        <p:nvSpPr>
          <p:cNvPr id="3" name="Text Placeholder 2"/>
          <p:cNvSpPr>
            <a:spLocks noGrp="1"/>
          </p:cNvSpPr>
          <p:nvPr>
            <p:ph type="body" idx="1"/>
          </p:nvPr>
        </p:nvSpPr>
        <p:spPr>
          <a:xfrm>
            <a:off x="1206501" y="2084917"/>
            <a:ext cx="10301817" cy="4515696"/>
          </a:xfrm>
          <a:prstGeom prst="rect">
            <a:avLst/>
          </a:prstGeom>
        </p:spPr>
        <p:txBody>
          <a:bodyPr vert="horz" lIns="180000" tIns="45720" rIns="91440" bIns="45720" rtlCol="0">
            <a:normAutofit/>
          </a:bodyPr>
          <a:lstStyle/>
          <a:p>
            <a:pPr lvl="0"/>
            <a:r>
              <a:rPr lang="en-GB" noProof="0" dirty="0"/>
              <a:t>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r>
              <a:rPr lang="en-GB" noProof="0" dirty="0"/>
              <a:t>
</a:t>
            </a:r>
            <a:r>
              <a:rPr lang="en-GB" noProof="0" dirty="0" err="1"/>
              <a:t>Quatrième</a:t>
            </a:r>
            <a:r>
              <a:rPr lang="en-GB" noProof="0" dirty="0"/>
              <a:t> </a:t>
            </a:r>
            <a:r>
              <a:rPr lang="en-GB" noProof="0" dirty="0" err="1"/>
              <a:t>niveau</a:t>
            </a:r>
            <a:r>
              <a:rPr lang="en-GB" noProof="0" dirty="0"/>
              <a:t>
</a:t>
            </a:r>
            <a:r>
              <a:rPr lang="en-GB" noProof="0" dirty="0" err="1"/>
              <a:t>Cinquième</a:t>
            </a:r>
            <a:r>
              <a:rPr lang="en-GB" noProof="0" dirty="0"/>
              <a:t> </a:t>
            </a:r>
            <a:r>
              <a:rPr lang="en-GB" noProof="0" dirty="0" err="1"/>
              <a:t>niveau</a:t>
            </a:r>
            <a:endParaRPr lang="en-GB" noProof="0" dirty="0"/>
          </a:p>
        </p:txBody>
      </p:sp>
      <p:sp>
        <p:nvSpPr>
          <p:cNvPr id="4" name="Date Placeholder 3"/>
          <p:cNvSpPr>
            <a:spLocks noGrp="1"/>
          </p:cNvSpPr>
          <p:nvPr>
            <p:ph type="dt" sz="half" idx="2"/>
          </p:nvPr>
        </p:nvSpPr>
        <p:spPr>
          <a:xfrm rot="16200000">
            <a:off x="-1628551" y="3704603"/>
            <a:ext cx="4454736" cy="1215365"/>
          </a:xfrm>
          <a:prstGeom prst="rect">
            <a:avLst/>
          </a:prstGeom>
        </p:spPr>
        <p:txBody>
          <a:bodyPr vert="horz" lIns="91440" tIns="45720" rIns="91440" bIns="45720" rtlCol="0" anchor="ctr"/>
          <a:lstStyle>
            <a:lvl1pPr algn="l">
              <a:defRPr sz="933">
                <a:solidFill>
                  <a:schemeClr val="accent1"/>
                </a:solidFill>
                <a:latin typeface="Arial" panose="020B0604020202020204" pitchFamily="34" charset="0"/>
              </a:defRPr>
            </a:lvl1pPr>
          </a:lstStyle>
          <a:p>
            <a:fld id="{C4AD5090-5EA3-4F27-B503-2A82988A64D3}" type="datetimeFigureOut">
              <a:rPr lang="en-US" smtClean="0"/>
              <a:t>12/1/23</a:t>
            </a:fld>
            <a:endParaRPr lang="en-US"/>
          </a:p>
        </p:txBody>
      </p:sp>
      <p:sp>
        <p:nvSpPr>
          <p:cNvPr id="5" name="Footer Placeholder 4"/>
          <p:cNvSpPr>
            <a:spLocks noGrp="1"/>
          </p:cNvSpPr>
          <p:nvPr>
            <p:ph type="ftr" sz="quarter" idx="3"/>
          </p:nvPr>
        </p:nvSpPr>
        <p:spPr>
          <a:xfrm rot="16200000">
            <a:off x="9487985" y="2498752"/>
            <a:ext cx="4724347" cy="683683"/>
          </a:xfrm>
          <a:prstGeom prst="rect">
            <a:avLst/>
          </a:prstGeom>
        </p:spPr>
        <p:txBody>
          <a:bodyPr vert="horz" lIns="91440" tIns="45720" rIns="91440" bIns="45720" rtlCol="0" anchor="ctr"/>
          <a:lstStyle>
            <a:lvl1pPr algn="r">
              <a:defRPr sz="933">
                <a:solidFill>
                  <a:schemeClr val="tx1"/>
                </a:solidFill>
                <a:latin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1508317" y="260351"/>
            <a:ext cx="683683" cy="218069"/>
          </a:xfrm>
          <a:prstGeom prst="rect">
            <a:avLst/>
          </a:prstGeom>
        </p:spPr>
        <p:txBody>
          <a:bodyPr vert="horz" lIns="90000" tIns="0" rIns="90000" bIns="0" rtlCol="0" anchor="t"/>
          <a:lstStyle>
            <a:lvl1pPr algn="ctr">
              <a:defRPr sz="933" b="1">
                <a:solidFill>
                  <a:schemeClr val="tx1"/>
                </a:solidFill>
                <a:latin typeface="+mj-lt"/>
              </a:defRPr>
            </a:lvl1pPr>
          </a:lstStyle>
          <a:p>
            <a:fld id="{02E9116E-E8ED-42DF-9B75-616EAFE013AF}" type="slidenum">
              <a:rPr lang="en-US" smtClean="0"/>
              <a:t>‹N°›</a:t>
            </a:fld>
            <a:endParaRPr lang="en-US"/>
          </a:p>
        </p:txBody>
      </p:sp>
      <p:pic>
        <p:nvPicPr>
          <p:cNvPr id="13" name="Image 12">
            <a:extLst>
              <a:ext uri="{FF2B5EF4-FFF2-40B4-BE49-F238E27FC236}">
                <a16:creationId xmlns:a16="http://schemas.microsoft.com/office/drawing/2014/main" id="{717E6E68-87EB-C34E-85D5-C26372DFEC99}"/>
              </a:ext>
            </a:extLst>
          </p:cNvPr>
          <p:cNvPicPr>
            <a:picLocks noChangeAspect="1"/>
          </p:cNvPicPr>
          <p:nvPr/>
        </p:nvPicPr>
        <p:blipFill>
          <a:blip r:embed="rId27"/>
          <a:stretch>
            <a:fillRect/>
          </a:stretch>
        </p:blipFill>
        <p:spPr>
          <a:xfrm>
            <a:off x="173697" y="176445"/>
            <a:ext cx="871936" cy="377363"/>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p:nvSpPr>
        <p:spPr>
          <a:xfrm rot="16200000">
            <a:off x="573338" y="6530279"/>
            <a:ext cx="60959" cy="79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latin typeface="Arial" panose="020B0604020202020204" pitchFamily="34" charset="0"/>
            </a:endParaRPr>
          </a:p>
        </p:txBody>
      </p:sp>
    </p:spTree>
    <p:extLst>
      <p:ext uri="{BB962C8B-B14F-4D97-AF65-F5344CB8AC3E}">
        <p14:creationId xmlns:p14="http://schemas.microsoft.com/office/powerpoint/2010/main" val="413051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80000"/>
        </a:lnSpc>
        <a:spcBef>
          <a:spcPct val="0"/>
        </a:spcBef>
        <a:buNone/>
        <a:defRPr sz="4267" b="1" i="0" kern="1000" spc="-93"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501" y="239404"/>
            <a:ext cx="4889500" cy="1430337"/>
          </a:xfrm>
          <a:prstGeom prst="rect">
            <a:avLst/>
          </a:prstGeom>
        </p:spPr>
        <p:txBody>
          <a:bodyPr vert="horz" lIns="180000" tIns="0" rIns="72000" bIns="46800" rtlCol="0" anchor="t">
            <a:normAutofit/>
          </a:bodyPr>
          <a:lstStyle/>
          <a:p>
            <a:r>
              <a:rPr lang="en-GB" noProof="0"/>
              <a:t>Modifiez le style du titre</a:t>
            </a:r>
          </a:p>
        </p:txBody>
      </p:sp>
      <p:sp>
        <p:nvSpPr>
          <p:cNvPr id="3" name="Text Placeholder 2"/>
          <p:cNvSpPr>
            <a:spLocks noGrp="1"/>
          </p:cNvSpPr>
          <p:nvPr>
            <p:ph type="body" idx="1"/>
          </p:nvPr>
        </p:nvSpPr>
        <p:spPr>
          <a:xfrm>
            <a:off x="1206501" y="2084917"/>
            <a:ext cx="10301817" cy="4515696"/>
          </a:xfrm>
          <a:prstGeom prst="rect">
            <a:avLst/>
          </a:prstGeom>
        </p:spPr>
        <p:txBody>
          <a:bodyPr vert="horz" lIns="180000" tIns="45720" rIns="91440" bIns="45720" rtlCol="0">
            <a:normAutofit/>
          </a:bodyPr>
          <a:lstStyle/>
          <a:p>
            <a:pPr lvl="0"/>
            <a:r>
              <a:rPr lang="en-GB" noProof="0" dirty="0"/>
              <a:t>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r>
              <a:rPr lang="en-GB" noProof="0" dirty="0"/>
              <a:t>
</a:t>
            </a:r>
            <a:r>
              <a:rPr lang="en-GB" noProof="0" dirty="0" err="1"/>
              <a:t>Quatrième</a:t>
            </a:r>
            <a:r>
              <a:rPr lang="en-GB" noProof="0" dirty="0"/>
              <a:t> </a:t>
            </a:r>
            <a:r>
              <a:rPr lang="en-GB" noProof="0" dirty="0" err="1"/>
              <a:t>niveau</a:t>
            </a:r>
            <a:r>
              <a:rPr lang="en-GB" noProof="0" dirty="0"/>
              <a:t>
</a:t>
            </a:r>
            <a:r>
              <a:rPr lang="en-GB" noProof="0" dirty="0" err="1"/>
              <a:t>Cinquième</a:t>
            </a:r>
            <a:r>
              <a:rPr lang="en-GB" noProof="0" dirty="0"/>
              <a:t> </a:t>
            </a:r>
            <a:r>
              <a:rPr lang="en-GB" noProof="0" dirty="0" err="1"/>
              <a:t>niveau</a:t>
            </a:r>
            <a:endParaRPr lang="en-GB" noProof="0" dirty="0"/>
          </a:p>
        </p:txBody>
      </p:sp>
      <p:sp>
        <p:nvSpPr>
          <p:cNvPr id="4" name="Date Placeholder 3"/>
          <p:cNvSpPr>
            <a:spLocks noGrp="1"/>
          </p:cNvSpPr>
          <p:nvPr>
            <p:ph type="dt" sz="half" idx="2"/>
          </p:nvPr>
        </p:nvSpPr>
        <p:spPr>
          <a:xfrm rot="16200000">
            <a:off x="-1628551" y="3704603"/>
            <a:ext cx="4454736" cy="1215365"/>
          </a:xfrm>
          <a:prstGeom prst="rect">
            <a:avLst/>
          </a:prstGeom>
        </p:spPr>
        <p:txBody>
          <a:bodyPr vert="horz" lIns="91440" tIns="45720" rIns="91440" bIns="45720" rtlCol="0" anchor="ctr"/>
          <a:lstStyle>
            <a:lvl1pPr algn="l">
              <a:defRPr sz="933">
                <a:solidFill>
                  <a:schemeClr val="accent1"/>
                </a:solidFill>
                <a:latin typeface="Arial" panose="020B0604020202020204" pitchFamily="34" charset="0"/>
              </a:defRPr>
            </a:lvl1pPr>
          </a:lstStyle>
          <a:p>
            <a:r>
              <a:rPr lang="fr-CH" noProof="0"/>
              <a:t>WELCOME TO EPFL</a:t>
            </a:r>
            <a:endParaRPr lang="en-GB" noProof="0"/>
          </a:p>
        </p:txBody>
      </p:sp>
      <p:sp>
        <p:nvSpPr>
          <p:cNvPr id="5" name="Footer Placeholder 4"/>
          <p:cNvSpPr>
            <a:spLocks noGrp="1"/>
          </p:cNvSpPr>
          <p:nvPr>
            <p:ph type="ftr" sz="quarter" idx="3"/>
          </p:nvPr>
        </p:nvSpPr>
        <p:spPr>
          <a:xfrm rot="16200000">
            <a:off x="9487985" y="2498752"/>
            <a:ext cx="4724347" cy="683683"/>
          </a:xfrm>
          <a:prstGeom prst="rect">
            <a:avLst/>
          </a:prstGeom>
        </p:spPr>
        <p:txBody>
          <a:bodyPr vert="horz" lIns="91440" tIns="45720" rIns="91440" bIns="45720" rtlCol="0" anchor="ctr"/>
          <a:lstStyle>
            <a:lvl1pPr algn="r">
              <a:defRPr sz="933">
                <a:solidFill>
                  <a:schemeClr val="tx1"/>
                </a:solidFill>
                <a:latin typeface="Arial" panose="020B0604020202020204" pitchFamily="34" charset="0"/>
              </a:defRPr>
            </a:lvl1pPr>
          </a:lstStyle>
          <a:p>
            <a:r>
              <a:rPr lang="en-GB" noProof="0"/>
              <a:t>Speaker</a:t>
            </a:r>
          </a:p>
        </p:txBody>
      </p:sp>
      <p:sp>
        <p:nvSpPr>
          <p:cNvPr id="6" name="Slide Number Placeholder 5"/>
          <p:cNvSpPr>
            <a:spLocks noGrp="1"/>
          </p:cNvSpPr>
          <p:nvPr>
            <p:ph type="sldNum" sz="quarter" idx="4"/>
          </p:nvPr>
        </p:nvSpPr>
        <p:spPr>
          <a:xfrm>
            <a:off x="11508317" y="260351"/>
            <a:ext cx="683683" cy="218069"/>
          </a:xfrm>
          <a:prstGeom prst="rect">
            <a:avLst/>
          </a:prstGeom>
        </p:spPr>
        <p:txBody>
          <a:bodyPr vert="horz" lIns="90000" tIns="0" rIns="90000" bIns="0" rtlCol="0" anchor="t"/>
          <a:lstStyle>
            <a:lvl1pPr algn="ctr">
              <a:defRPr sz="933" b="1">
                <a:solidFill>
                  <a:schemeClr val="tx1"/>
                </a:solidFill>
                <a:latin typeface="+mj-lt"/>
              </a:defRPr>
            </a:lvl1pPr>
          </a:lstStyle>
          <a:p>
            <a:fld id="{E1E1CD7C-2161-7D43-862E-CE4C333CD873}" type="slidenum">
              <a:rPr lang="en-GB" noProof="0" smtClean="0"/>
              <a:pPr/>
              <a:t>‹N°›</a:t>
            </a:fld>
            <a:endParaRPr lang="en-GB" noProof="0"/>
          </a:p>
        </p:txBody>
      </p:sp>
      <p:pic>
        <p:nvPicPr>
          <p:cNvPr id="13" name="Image 12">
            <a:extLst>
              <a:ext uri="{FF2B5EF4-FFF2-40B4-BE49-F238E27FC236}">
                <a16:creationId xmlns:a16="http://schemas.microsoft.com/office/drawing/2014/main" id="{717E6E68-87EB-C34E-85D5-C26372DFEC99}"/>
              </a:ext>
            </a:extLst>
          </p:cNvPr>
          <p:cNvPicPr>
            <a:picLocks noChangeAspect="1"/>
          </p:cNvPicPr>
          <p:nvPr/>
        </p:nvPicPr>
        <p:blipFill>
          <a:blip r:embed="rId26"/>
          <a:stretch>
            <a:fillRect/>
          </a:stretch>
        </p:blipFill>
        <p:spPr>
          <a:xfrm>
            <a:off x="173697" y="176445"/>
            <a:ext cx="871936" cy="377363"/>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p:nvSpPr>
        <p:spPr>
          <a:xfrm rot="16200000">
            <a:off x="573338" y="6530279"/>
            <a:ext cx="60959" cy="79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Arial" panose="020B0604020202020204" pitchFamily="34" charset="0"/>
            </a:endParaRPr>
          </a:p>
        </p:txBody>
      </p:sp>
    </p:spTree>
    <p:extLst>
      <p:ext uri="{BB962C8B-B14F-4D97-AF65-F5344CB8AC3E}">
        <p14:creationId xmlns:p14="http://schemas.microsoft.com/office/powerpoint/2010/main" val="27109891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80000"/>
        </a:lnSpc>
        <a:spcBef>
          <a:spcPct val="0"/>
        </a:spcBef>
        <a:buNone/>
        <a:defRPr sz="4267" b="1" i="0" kern="1000" spc="-93"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AD5ACF39-5F3B-4BA8-9729-FFF561CF2F9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328" b="18328"/>
          <a:stretch>
            <a:fillRect/>
          </a:stretch>
        </p:blipFill>
        <p:spPr/>
      </p:pic>
      <p:sp>
        <p:nvSpPr>
          <p:cNvPr id="4" name="Title 3">
            <a:extLst>
              <a:ext uri="{FF2B5EF4-FFF2-40B4-BE49-F238E27FC236}">
                <a16:creationId xmlns:a16="http://schemas.microsoft.com/office/drawing/2014/main" id="{36C97CB4-E4D5-49AF-A0EA-990A70F85FAB}"/>
              </a:ext>
            </a:extLst>
          </p:cNvPr>
          <p:cNvSpPr>
            <a:spLocks noGrp="1"/>
          </p:cNvSpPr>
          <p:nvPr>
            <p:ph type="ctrTitle"/>
          </p:nvPr>
        </p:nvSpPr>
        <p:spPr>
          <a:xfrm>
            <a:off x="7845552" y="886968"/>
            <a:ext cx="4346449" cy="3279596"/>
          </a:xfrm>
        </p:spPr>
        <p:txBody>
          <a:bodyPr/>
          <a:lstStyle/>
          <a:p>
            <a:r>
              <a:rPr lang="en-US" dirty="0"/>
              <a:t>Joy – Placebo</a:t>
            </a:r>
            <a:br>
              <a:rPr lang="en-US" dirty="0"/>
            </a:br>
            <a:r>
              <a:rPr lang="en-US" dirty="0"/>
              <a:t>Despair – Nocebo</a:t>
            </a:r>
          </a:p>
        </p:txBody>
      </p:sp>
      <p:sp>
        <p:nvSpPr>
          <p:cNvPr id="5" name="Subtitle 4">
            <a:extLst>
              <a:ext uri="{FF2B5EF4-FFF2-40B4-BE49-F238E27FC236}">
                <a16:creationId xmlns:a16="http://schemas.microsoft.com/office/drawing/2014/main" id="{08EC7E56-314C-4E1F-BF19-996437E634B2}"/>
              </a:ext>
            </a:extLst>
          </p:cNvPr>
          <p:cNvSpPr>
            <a:spLocks noGrp="1"/>
          </p:cNvSpPr>
          <p:nvPr>
            <p:ph type="subTitle" idx="1"/>
          </p:nvPr>
        </p:nvSpPr>
        <p:spPr>
          <a:xfrm>
            <a:off x="5407152" y="4152901"/>
            <a:ext cx="2438400" cy="2091267"/>
          </a:xfrm>
        </p:spPr>
        <p:txBody>
          <a:bodyPr/>
          <a:lstStyle/>
          <a:p>
            <a:r>
              <a:rPr lang="en-US" dirty="0"/>
              <a:t>BIO-698</a:t>
            </a:r>
          </a:p>
          <a:p>
            <a:endParaRPr lang="en-US" dirty="0"/>
          </a:p>
          <a:p>
            <a:r>
              <a:rPr lang="en-US" dirty="0"/>
              <a:t>Timothée Ferrari</a:t>
            </a:r>
          </a:p>
        </p:txBody>
      </p:sp>
      <p:sp>
        <p:nvSpPr>
          <p:cNvPr id="7" name="Text Placeholder 6">
            <a:extLst>
              <a:ext uri="{FF2B5EF4-FFF2-40B4-BE49-F238E27FC236}">
                <a16:creationId xmlns:a16="http://schemas.microsoft.com/office/drawing/2014/main" id="{A6305505-2CC4-4C84-86F0-CE9E5D3267AF}"/>
              </a:ext>
            </a:extLst>
          </p:cNvPr>
          <p:cNvSpPr>
            <a:spLocks noGrp="1"/>
          </p:cNvSpPr>
          <p:nvPr>
            <p:ph type="body" sz="quarter" idx="11"/>
          </p:nvPr>
        </p:nvSpPr>
        <p:spPr/>
        <p:txBody>
          <a:bodyPr/>
          <a:lstStyle/>
          <a:p>
            <a:r>
              <a:rPr lang="en-US" dirty="0"/>
              <a:t>30.11.2023</a:t>
            </a:r>
          </a:p>
        </p:txBody>
      </p:sp>
      <p:sp>
        <p:nvSpPr>
          <p:cNvPr id="8" name="TextBox 7">
            <a:extLst>
              <a:ext uri="{FF2B5EF4-FFF2-40B4-BE49-F238E27FC236}">
                <a16:creationId xmlns:a16="http://schemas.microsoft.com/office/drawing/2014/main" id="{A8119013-6463-4678-98B8-26EFD715E611}"/>
              </a:ext>
            </a:extLst>
          </p:cNvPr>
          <p:cNvSpPr txBox="1"/>
          <p:nvPr/>
        </p:nvSpPr>
        <p:spPr>
          <a:xfrm>
            <a:off x="0" y="6551084"/>
            <a:ext cx="5212080" cy="300082"/>
          </a:xfrm>
          <a:prstGeom prst="rect">
            <a:avLst/>
          </a:prstGeom>
          <a:noFill/>
        </p:spPr>
        <p:txBody>
          <a:bodyPr wrap="square" rtlCol="0">
            <a:spAutoFit/>
          </a:bodyPr>
          <a:lstStyle/>
          <a:p>
            <a:r>
              <a:rPr lang="en-US" dirty="0"/>
              <a:t>Produced with Image Creator from Designer </a:t>
            </a:r>
          </a:p>
        </p:txBody>
      </p:sp>
    </p:spTree>
    <p:extLst>
      <p:ext uri="{BB962C8B-B14F-4D97-AF65-F5344CB8AC3E}">
        <p14:creationId xmlns:p14="http://schemas.microsoft.com/office/powerpoint/2010/main" val="227130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A11001-9415-4982-977B-B81A90B7A911}"/>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13F0980F-C640-4430-8E82-8A0C750A38D5}"/>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65B24959-7FAB-47DD-BCCB-4CE94E73C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E466A9D4-3FF8-414E-80DA-887FA0EE42CB}"/>
              </a:ext>
            </a:extLst>
          </p:cNvPr>
          <p:cNvSpPr/>
          <p:nvPr/>
        </p:nvSpPr>
        <p:spPr>
          <a:xfrm>
            <a:off x="8851392" y="3118104"/>
            <a:ext cx="886968" cy="49377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3C1BB31-3D4E-46EF-B71C-17CB56BA262F}"/>
              </a:ext>
            </a:extLst>
          </p:cNvPr>
          <p:cNvSpPr/>
          <p:nvPr/>
        </p:nvSpPr>
        <p:spPr>
          <a:xfrm>
            <a:off x="4184904" y="4212336"/>
            <a:ext cx="886968" cy="49377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5460D8E-CB94-4CAF-80C5-A343FAA068E7}"/>
              </a:ext>
            </a:extLst>
          </p:cNvPr>
          <p:cNvSpPr/>
          <p:nvPr/>
        </p:nvSpPr>
        <p:spPr>
          <a:xfrm>
            <a:off x="8705088" y="2381420"/>
            <a:ext cx="1261872" cy="49377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1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FDB94-8079-418C-BE31-CF3A5AC3A16E}"/>
              </a:ext>
            </a:extLst>
          </p:cNvPr>
          <p:cNvSpPr>
            <a:spLocks noGrp="1"/>
          </p:cNvSpPr>
          <p:nvPr>
            <p:ph idx="1"/>
          </p:nvPr>
        </p:nvSpPr>
        <p:spPr>
          <a:xfrm>
            <a:off x="1206502" y="2084917"/>
            <a:ext cx="6289674" cy="4515696"/>
          </a:xfrm>
        </p:spPr>
        <p:txBody>
          <a:bodyPr/>
          <a:lstStyle/>
          <a:p>
            <a:pPr algn="just"/>
            <a:r>
              <a:rPr lang="en-US" dirty="0"/>
              <a:t>Placebo can affect the hypothalamic-pituitary-(adrenal) axis</a:t>
            </a:r>
          </a:p>
          <a:p>
            <a:pPr algn="just"/>
            <a:endParaRPr lang="en-US" dirty="0"/>
          </a:p>
          <a:p>
            <a:pPr algn="just"/>
            <a:r>
              <a:rPr lang="en-US" dirty="0"/>
              <a:t>Nocebo suggestions that treatment will cause pain can increase peripheral cortisol</a:t>
            </a:r>
          </a:p>
          <a:p>
            <a:pPr algn="just"/>
            <a:endParaRPr lang="en-US" dirty="0"/>
          </a:p>
          <a:p>
            <a:pPr algn="just"/>
            <a:r>
              <a:rPr lang="en-US" dirty="0"/>
              <a:t>Chronic cortisol increases </a:t>
            </a:r>
            <a:r>
              <a:rPr lang="en-US" dirty="0">
                <a:sym typeface="Wingdings" panose="05000000000000000000" pitchFamily="2" charset="2"/>
              </a:rPr>
              <a:t> “Resistance”  ↑ stress hormones &amp; inflammatory cytokines</a:t>
            </a:r>
            <a:endParaRPr lang="en-US" dirty="0"/>
          </a:p>
        </p:txBody>
      </p:sp>
      <p:sp>
        <p:nvSpPr>
          <p:cNvPr id="3" name="Title 2">
            <a:extLst>
              <a:ext uri="{FF2B5EF4-FFF2-40B4-BE49-F238E27FC236}">
                <a16:creationId xmlns:a16="http://schemas.microsoft.com/office/drawing/2014/main" id="{C01829F2-5ADD-4C31-8CDD-661E7BB2C861}"/>
              </a:ext>
            </a:extLst>
          </p:cNvPr>
          <p:cNvSpPr>
            <a:spLocks noGrp="1"/>
          </p:cNvSpPr>
          <p:nvPr>
            <p:ph type="title"/>
          </p:nvPr>
        </p:nvSpPr>
        <p:spPr>
          <a:xfrm>
            <a:off x="1206500" y="239404"/>
            <a:ext cx="10301817" cy="1430337"/>
          </a:xfrm>
        </p:spPr>
        <p:txBody>
          <a:bodyPr/>
          <a:lstStyle/>
          <a:p>
            <a:r>
              <a:rPr lang="en-US" dirty="0"/>
              <a:t>Physiology of placebo: Neuro-endocrine responses</a:t>
            </a:r>
          </a:p>
        </p:txBody>
      </p:sp>
      <p:pic>
        <p:nvPicPr>
          <p:cNvPr id="5122" name="Picture 2" descr="The hypothalamus-pituitary-adrenal axis in sepsis- and  hyperinflammation-induced critical illness: Gaps in current knowledge and  future translational research directions - eBioMedicine">
            <a:extLst>
              <a:ext uri="{FF2B5EF4-FFF2-40B4-BE49-F238E27FC236}">
                <a16:creationId xmlns:a16="http://schemas.microsoft.com/office/drawing/2014/main" id="{AB3B9A78-1A9D-4681-96A6-054644D40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175" y="857038"/>
            <a:ext cx="4695825" cy="5743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2BCF85-260D-4334-8673-EFFA8EAD9928}"/>
              </a:ext>
            </a:extLst>
          </p:cNvPr>
          <p:cNvSpPr txBox="1"/>
          <p:nvPr/>
        </p:nvSpPr>
        <p:spPr>
          <a:xfrm>
            <a:off x="9101667" y="6552350"/>
            <a:ext cx="3090333" cy="300082"/>
          </a:xfrm>
          <a:prstGeom prst="rect">
            <a:avLst/>
          </a:prstGeom>
          <a:noFill/>
        </p:spPr>
        <p:txBody>
          <a:bodyPr wrap="square" rtlCol="0">
            <a:spAutoFit/>
          </a:bodyPr>
          <a:lstStyle/>
          <a:p>
            <a:r>
              <a:rPr lang="en-US" dirty="0"/>
              <a:t>Van den </a:t>
            </a:r>
            <a:r>
              <a:rPr lang="en-US" dirty="0" err="1"/>
              <a:t>Berghe</a:t>
            </a:r>
            <a:r>
              <a:rPr lang="en-US" dirty="0"/>
              <a:t> </a:t>
            </a:r>
            <a:r>
              <a:rPr lang="en-US" i="1" dirty="0"/>
              <a:t>et al.</a:t>
            </a:r>
            <a:r>
              <a:rPr lang="en-US" dirty="0"/>
              <a:t>, </a:t>
            </a:r>
            <a:r>
              <a:rPr lang="en-US" i="1" dirty="0"/>
              <a:t>J </a:t>
            </a:r>
            <a:r>
              <a:rPr lang="en-US" i="1" dirty="0" err="1"/>
              <a:t>EBioM</a:t>
            </a:r>
            <a:r>
              <a:rPr lang="en-US" dirty="0"/>
              <a:t>, 2022</a:t>
            </a:r>
          </a:p>
        </p:txBody>
      </p:sp>
    </p:spTree>
    <p:extLst>
      <p:ext uri="{BB962C8B-B14F-4D97-AF65-F5344CB8AC3E}">
        <p14:creationId xmlns:p14="http://schemas.microsoft.com/office/powerpoint/2010/main" val="379054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60101A-1DAC-4F14-92AA-FACF2724457D}"/>
              </a:ext>
            </a:extLst>
          </p:cNvPr>
          <p:cNvSpPr>
            <a:spLocks noGrp="1"/>
          </p:cNvSpPr>
          <p:nvPr>
            <p:ph type="title"/>
          </p:nvPr>
        </p:nvSpPr>
        <p:spPr>
          <a:xfrm>
            <a:off x="1206501" y="239404"/>
            <a:ext cx="10301816" cy="1430337"/>
          </a:xfrm>
        </p:spPr>
        <p:txBody>
          <a:bodyPr/>
          <a:lstStyle/>
          <a:p>
            <a:r>
              <a:rPr lang="en-US" dirty="0"/>
              <a:t>Depression as a nocebo-like pathology?!</a:t>
            </a:r>
          </a:p>
        </p:txBody>
      </p:sp>
      <p:sp>
        <p:nvSpPr>
          <p:cNvPr id="5" name="Content Placeholder 1">
            <a:extLst>
              <a:ext uri="{FF2B5EF4-FFF2-40B4-BE49-F238E27FC236}">
                <a16:creationId xmlns:a16="http://schemas.microsoft.com/office/drawing/2014/main" id="{88907A08-84C1-4DFC-A579-FBA2D5B79DCF}"/>
              </a:ext>
            </a:extLst>
          </p:cNvPr>
          <p:cNvSpPr>
            <a:spLocks noGrp="1"/>
          </p:cNvSpPr>
          <p:nvPr>
            <p:ph idx="1"/>
          </p:nvPr>
        </p:nvSpPr>
        <p:spPr>
          <a:xfrm>
            <a:off x="1206501" y="2084917"/>
            <a:ext cx="10301815" cy="4515696"/>
          </a:xfrm>
        </p:spPr>
        <p:txBody>
          <a:bodyPr/>
          <a:lstStyle/>
          <a:p>
            <a:pPr algn="just"/>
            <a:r>
              <a:rPr lang="en-US" dirty="0"/>
              <a:t>Narrative matters: A good story makes us feel good</a:t>
            </a:r>
          </a:p>
          <a:p>
            <a:pPr algn="just"/>
            <a:endParaRPr lang="en-US" dirty="0"/>
          </a:p>
          <a:p>
            <a:pPr algn="just"/>
            <a:r>
              <a:rPr lang="en-US" dirty="0"/>
              <a:t>Depression leads to self-deprecation: We create a bad narrative</a:t>
            </a:r>
          </a:p>
          <a:p>
            <a:pPr algn="just"/>
            <a:endParaRPr lang="en-US" dirty="0"/>
          </a:p>
          <a:p>
            <a:pPr algn="just"/>
            <a:r>
              <a:rPr lang="en-US" dirty="0"/>
              <a:t>Parallels in changes in brain activity: Similar neuronal pathways impacted</a:t>
            </a:r>
          </a:p>
          <a:p>
            <a:pPr lvl="1" algn="just"/>
            <a:r>
              <a:rPr lang="en-US" dirty="0"/>
              <a:t>↑ cortisol, CRH, non-suppression on dexamethasone suppression test, blunted ACTH response to CRH</a:t>
            </a:r>
          </a:p>
        </p:txBody>
      </p:sp>
      <p:sp>
        <p:nvSpPr>
          <p:cNvPr id="6" name="Content Placeholder 1">
            <a:extLst>
              <a:ext uri="{FF2B5EF4-FFF2-40B4-BE49-F238E27FC236}">
                <a16:creationId xmlns:a16="http://schemas.microsoft.com/office/drawing/2014/main" id="{6AFB0114-357B-484A-A7D1-56C12F55EBF0}"/>
              </a:ext>
            </a:extLst>
          </p:cNvPr>
          <p:cNvSpPr txBox="1">
            <a:spLocks/>
          </p:cNvSpPr>
          <p:nvPr/>
        </p:nvSpPr>
        <p:spPr>
          <a:xfrm>
            <a:off x="1206501" y="2084917"/>
            <a:ext cx="6039427" cy="4515696"/>
          </a:xfrm>
          <a:prstGeom prst="rect">
            <a:avLst/>
          </a:prstGeom>
        </p:spPr>
        <p:txBody>
          <a:bodyPr vert="horz" lIns="180000" tIns="45720" rIns="91440" bIns="45720" rtlCol="0">
            <a:normAutofit/>
          </a:bodyPr>
          <a:lst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Narrative matters: A good story makes us feel good</a:t>
            </a:r>
          </a:p>
          <a:p>
            <a:pPr algn="just"/>
            <a:endParaRPr lang="en-US" dirty="0"/>
          </a:p>
          <a:p>
            <a:pPr algn="just"/>
            <a:r>
              <a:rPr lang="en-US" dirty="0"/>
              <a:t>Depression leads to self-deprecation: We create a bad narrative</a:t>
            </a:r>
          </a:p>
          <a:p>
            <a:pPr algn="just"/>
            <a:endParaRPr lang="en-US" dirty="0"/>
          </a:p>
          <a:p>
            <a:pPr algn="just"/>
            <a:r>
              <a:rPr lang="en-US" dirty="0"/>
              <a:t>Parallels in changes in brain activity: Similar neuronal pathways impacted</a:t>
            </a:r>
          </a:p>
          <a:p>
            <a:pPr lvl="1" algn="just"/>
            <a:r>
              <a:rPr lang="en-US" dirty="0"/>
              <a:t>↑ cortisol, CRH, non-suppression on dexamethasone suppression test, blunted ACTH response to CRH</a:t>
            </a:r>
          </a:p>
        </p:txBody>
      </p:sp>
      <p:pic>
        <p:nvPicPr>
          <p:cNvPr id="6146" name="Picture 2" descr="Figure 1. The hypothalamic-pituitary-adrenal axis (HPA) and BPA's effects under basal conditions. Hypothalamic and higher brain centers such as the hippocampus control HPA axis function. Corticotrophin releasing hormone (CRH) from the paraventricular hypothalamic area stimulates the release of adrenocorticotrophin hormone (ACTH) from the anterior pituitary, which in turn triggers the release of glucocorticoids (corticosterone in rodents) from the adrenal cortex. Following stress, the highly secreted glucocorticoids, via their receptors (GR), are responsible for the termination of the axis activation through a negative feedback loop exerted on the central axis components. GR activity is tightly regulated by the co-chaperon FKBP51 that inhibits GR hormone binding affinity and nuclear translocation via an ultra-short feedback loop within the HPA axis. The figure illustrates the reported effects of BPA on the HPA axis under basal conditions. Perinatal BPA exposure appears to affect most HPA axis regulators, in a sex-specific manner, including FKBP51 expression.">
            <a:extLst>
              <a:ext uri="{FF2B5EF4-FFF2-40B4-BE49-F238E27FC236}">
                <a16:creationId xmlns:a16="http://schemas.microsoft.com/office/drawing/2014/main" id="{3DE396A5-DDF0-4590-A745-696E131B5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504950"/>
            <a:ext cx="4648200" cy="4762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0955F24-74F2-427F-B366-72D8BFB21962}"/>
              </a:ext>
            </a:extLst>
          </p:cNvPr>
          <p:cNvSpPr txBox="1"/>
          <p:nvPr/>
        </p:nvSpPr>
        <p:spPr>
          <a:xfrm>
            <a:off x="8880765" y="6552350"/>
            <a:ext cx="3311236" cy="300082"/>
          </a:xfrm>
          <a:prstGeom prst="rect">
            <a:avLst/>
          </a:prstGeom>
          <a:noFill/>
        </p:spPr>
        <p:txBody>
          <a:bodyPr wrap="square" rtlCol="0">
            <a:spAutoFit/>
          </a:bodyPr>
          <a:lstStyle/>
          <a:p>
            <a:r>
              <a:rPr lang="en-US" dirty="0" err="1"/>
              <a:t>Kitraki</a:t>
            </a:r>
            <a:r>
              <a:rPr lang="en-US" dirty="0"/>
              <a:t> </a:t>
            </a:r>
            <a:r>
              <a:rPr lang="en-US" i="1" dirty="0"/>
              <a:t>et al.</a:t>
            </a:r>
            <a:r>
              <a:rPr lang="en-US" dirty="0"/>
              <a:t>, </a:t>
            </a:r>
            <a:r>
              <a:rPr lang="en-US" i="1" dirty="0"/>
              <a:t>Endocrine Disruptors</a:t>
            </a:r>
            <a:r>
              <a:rPr lang="en-US" dirty="0"/>
              <a:t>, 2016</a:t>
            </a:r>
          </a:p>
        </p:txBody>
      </p:sp>
    </p:spTree>
    <p:extLst>
      <p:ext uri="{BB962C8B-B14F-4D97-AF65-F5344CB8AC3E}">
        <p14:creationId xmlns:p14="http://schemas.microsoft.com/office/powerpoint/2010/main" val="220313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5">
                                            <p:txEl>
                                              <p:pRg st="0" end="0"/>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E236BD-3DB9-4274-8436-CC269470A3C9}"/>
              </a:ext>
            </a:extLst>
          </p:cNvPr>
          <p:cNvSpPr>
            <a:spLocks noGrp="1"/>
          </p:cNvSpPr>
          <p:nvPr>
            <p:ph idx="1"/>
          </p:nvPr>
        </p:nvSpPr>
        <p:spPr/>
        <p:txBody>
          <a:bodyPr/>
          <a:lstStyle/>
          <a:p>
            <a:r>
              <a:rPr lang="en-US" dirty="0"/>
              <a:t>Hypnosis is ever more popular</a:t>
            </a:r>
          </a:p>
          <a:p>
            <a:pPr lvl="1"/>
            <a:r>
              <a:rPr lang="en-US" dirty="0"/>
              <a:t>Cheaper &amp; “safer” than classical analgesia &amp; anesthesia</a:t>
            </a:r>
          </a:p>
          <a:p>
            <a:pPr lvl="1"/>
            <a:r>
              <a:rPr lang="en-US" dirty="0"/>
              <a:t>Limitations: Requires patient buy-in</a:t>
            </a:r>
          </a:p>
          <a:p>
            <a:endParaRPr lang="en-US" dirty="0"/>
          </a:p>
          <a:p>
            <a:r>
              <a:rPr lang="en-US" dirty="0"/>
              <a:t>In your opinion: How should physicians take patient opinion into account?</a:t>
            </a:r>
          </a:p>
          <a:p>
            <a:pPr lvl="1"/>
            <a:r>
              <a:rPr lang="en-US" dirty="0"/>
              <a:t>Is it possible?</a:t>
            </a:r>
          </a:p>
          <a:p>
            <a:pPr lvl="1"/>
            <a:r>
              <a:rPr lang="en-US" dirty="0"/>
              <a:t>Can we build a positive narrative?</a:t>
            </a:r>
          </a:p>
          <a:p>
            <a:endParaRPr lang="en-US" dirty="0"/>
          </a:p>
          <a:p>
            <a:r>
              <a:rPr lang="en-US" dirty="0"/>
              <a:t>Can AI provide a “placebo” effect during hospital stay for ex.?</a:t>
            </a:r>
          </a:p>
          <a:p>
            <a:endParaRPr lang="en-US" dirty="0"/>
          </a:p>
          <a:p>
            <a:endParaRPr lang="en-US" dirty="0"/>
          </a:p>
        </p:txBody>
      </p:sp>
      <p:sp>
        <p:nvSpPr>
          <p:cNvPr id="3" name="Title 2">
            <a:extLst>
              <a:ext uri="{FF2B5EF4-FFF2-40B4-BE49-F238E27FC236}">
                <a16:creationId xmlns:a16="http://schemas.microsoft.com/office/drawing/2014/main" id="{EACB0378-A370-40B7-B850-F3B184C8E1D2}"/>
              </a:ext>
            </a:extLst>
          </p:cNvPr>
          <p:cNvSpPr>
            <a:spLocks noGrp="1"/>
          </p:cNvSpPr>
          <p:nvPr>
            <p:ph type="title"/>
          </p:nvPr>
        </p:nvSpPr>
        <p:spPr>
          <a:xfrm>
            <a:off x="1206500" y="239404"/>
            <a:ext cx="10301817" cy="1430337"/>
          </a:xfrm>
        </p:spPr>
        <p:txBody>
          <a:bodyPr>
            <a:normAutofit/>
          </a:bodyPr>
          <a:lstStyle/>
          <a:p>
            <a:r>
              <a:rPr lang="en-US" dirty="0"/>
              <a:t>Is there a future for placebo in psycho-somatic treatment?</a:t>
            </a:r>
          </a:p>
        </p:txBody>
      </p:sp>
    </p:spTree>
    <p:extLst>
      <p:ext uri="{BB962C8B-B14F-4D97-AF65-F5344CB8AC3E}">
        <p14:creationId xmlns:p14="http://schemas.microsoft.com/office/powerpoint/2010/main" val="20632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D65C02-266A-4701-B0A3-98E9E1BBCB49}"/>
              </a:ext>
            </a:extLst>
          </p:cNvPr>
          <p:cNvSpPr>
            <a:spLocks noGrp="1"/>
          </p:cNvSpPr>
          <p:nvPr>
            <p:ph idx="1"/>
          </p:nvPr>
        </p:nvSpPr>
        <p:spPr/>
        <p:txBody>
          <a:bodyPr/>
          <a:lstStyle/>
          <a:p>
            <a:r>
              <a:rPr lang="en-US" dirty="0"/>
              <a:t>DX: Advanced lymphosarcoma</a:t>
            </a:r>
          </a:p>
          <a:p>
            <a:endParaRPr lang="en-US" dirty="0"/>
          </a:p>
          <a:p>
            <a:r>
              <a:rPr lang="en-US" dirty="0"/>
              <a:t>Multiple treatment failures</a:t>
            </a:r>
          </a:p>
          <a:p>
            <a:endParaRPr lang="en-US" dirty="0"/>
          </a:p>
          <a:p>
            <a:r>
              <a:rPr lang="en-US" dirty="0"/>
              <a:t>Final hope: </a:t>
            </a:r>
            <a:r>
              <a:rPr lang="en-US" dirty="0" err="1"/>
              <a:t>Krebiozen</a:t>
            </a:r>
            <a:r>
              <a:rPr lang="en-US" dirty="0"/>
              <a:t> (horse serum derivative)</a:t>
            </a:r>
          </a:p>
          <a:p>
            <a:endParaRPr lang="en-US" dirty="0"/>
          </a:p>
          <a:p>
            <a:r>
              <a:rPr lang="en-US" dirty="0"/>
              <a:t>It worked!!</a:t>
            </a:r>
          </a:p>
        </p:txBody>
      </p:sp>
      <p:sp>
        <p:nvSpPr>
          <p:cNvPr id="8" name="Title 7">
            <a:extLst>
              <a:ext uri="{FF2B5EF4-FFF2-40B4-BE49-F238E27FC236}">
                <a16:creationId xmlns:a16="http://schemas.microsoft.com/office/drawing/2014/main" id="{B7ED4B8E-B4EA-47B7-AEC4-85893F8FC942}"/>
              </a:ext>
            </a:extLst>
          </p:cNvPr>
          <p:cNvSpPr>
            <a:spLocks noGrp="1"/>
          </p:cNvSpPr>
          <p:nvPr>
            <p:ph type="title"/>
          </p:nvPr>
        </p:nvSpPr>
        <p:spPr/>
        <p:txBody>
          <a:bodyPr/>
          <a:lstStyle/>
          <a:p>
            <a:r>
              <a:rPr lang="en-US" dirty="0"/>
              <a:t>The story of Mr. Wright</a:t>
            </a:r>
            <a:br>
              <a:rPr lang="en-US" dirty="0"/>
            </a:br>
            <a:r>
              <a:rPr lang="en-US" dirty="0"/>
              <a:t>1957</a:t>
            </a:r>
          </a:p>
        </p:txBody>
      </p:sp>
      <p:pic>
        <p:nvPicPr>
          <p:cNvPr id="11" name="Picture 10">
            <a:extLst>
              <a:ext uri="{FF2B5EF4-FFF2-40B4-BE49-F238E27FC236}">
                <a16:creationId xmlns:a16="http://schemas.microsoft.com/office/drawing/2014/main" id="{C313432B-7BF4-4278-9A04-A5A6D8222F0A}"/>
              </a:ext>
            </a:extLst>
          </p:cNvPr>
          <p:cNvPicPr>
            <a:picLocks noChangeAspect="1"/>
          </p:cNvPicPr>
          <p:nvPr/>
        </p:nvPicPr>
        <p:blipFill rotWithShape="1">
          <a:blip r:embed="rId2"/>
          <a:srcRect t="279"/>
          <a:stretch/>
        </p:blipFill>
        <p:spPr>
          <a:xfrm>
            <a:off x="8218261" y="1143000"/>
            <a:ext cx="3181514" cy="4584818"/>
          </a:xfrm>
          <a:prstGeom prst="rect">
            <a:avLst/>
          </a:prstGeom>
        </p:spPr>
      </p:pic>
      <p:sp>
        <p:nvSpPr>
          <p:cNvPr id="12" name="TextBox 11">
            <a:extLst>
              <a:ext uri="{FF2B5EF4-FFF2-40B4-BE49-F238E27FC236}">
                <a16:creationId xmlns:a16="http://schemas.microsoft.com/office/drawing/2014/main" id="{EF71CF67-00DC-49B2-9EBB-9BBBDF209EF9}"/>
              </a:ext>
            </a:extLst>
          </p:cNvPr>
          <p:cNvSpPr txBox="1"/>
          <p:nvPr/>
        </p:nvSpPr>
        <p:spPr>
          <a:xfrm>
            <a:off x="9816193" y="6552350"/>
            <a:ext cx="2375807" cy="300082"/>
          </a:xfrm>
          <a:prstGeom prst="rect">
            <a:avLst/>
          </a:prstGeom>
          <a:noFill/>
        </p:spPr>
        <p:txBody>
          <a:bodyPr wrap="square" rtlCol="0">
            <a:spAutoFit/>
          </a:bodyPr>
          <a:lstStyle/>
          <a:p>
            <a:r>
              <a:rPr lang="en-US" dirty="0"/>
              <a:t>Al-Ibrahim, </a:t>
            </a:r>
            <a:r>
              <a:rPr lang="en-US" i="1" dirty="0"/>
              <a:t>Sci Rep 12</a:t>
            </a:r>
            <a:r>
              <a:rPr lang="en-US" dirty="0"/>
              <a:t>, 2022</a:t>
            </a:r>
          </a:p>
        </p:txBody>
      </p:sp>
    </p:spTree>
    <p:extLst>
      <p:ext uri="{BB962C8B-B14F-4D97-AF65-F5344CB8AC3E}">
        <p14:creationId xmlns:p14="http://schemas.microsoft.com/office/powerpoint/2010/main" val="107883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D65C02-266A-4701-B0A3-98E9E1BBCB49}"/>
              </a:ext>
            </a:extLst>
          </p:cNvPr>
          <p:cNvSpPr>
            <a:spLocks noGrp="1"/>
          </p:cNvSpPr>
          <p:nvPr>
            <p:ph idx="1"/>
          </p:nvPr>
        </p:nvSpPr>
        <p:spPr/>
        <p:txBody>
          <a:bodyPr/>
          <a:lstStyle/>
          <a:p>
            <a:endParaRPr lang="en-US" dirty="0"/>
          </a:p>
        </p:txBody>
      </p:sp>
      <p:sp>
        <p:nvSpPr>
          <p:cNvPr id="8" name="Title 7">
            <a:extLst>
              <a:ext uri="{FF2B5EF4-FFF2-40B4-BE49-F238E27FC236}">
                <a16:creationId xmlns:a16="http://schemas.microsoft.com/office/drawing/2014/main" id="{B7ED4B8E-B4EA-47B7-AEC4-85893F8FC942}"/>
              </a:ext>
            </a:extLst>
          </p:cNvPr>
          <p:cNvSpPr>
            <a:spLocks noGrp="1"/>
          </p:cNvSpPr>
          <p:nvPr>
            <p:ph type="title"/>
          </p:nvPr>
        </p:nvSpPr>
        <p:spPr/>
        <p:txBody>
          <a:bodyPr/>
          <a:lstStyle/>
          <a:p>
            <a:r>
              <a:rPr lang="en-US" dirty="0"/>
              <a:t>The story of Mr. Wright</a:t>
            </a:r>
            <a:br>
              <a:rPr lang="en-US" dirty="0"/>
            </a:br>
            <a:r>
              <a:rPr lang="en-US" dirty="0"/>
              <a:t>1957</a:t>
            </a:r>
          </a:p>
        </p:txBody>
      </p:sp>
      <p:pic>
        <p:nvPicPr>
          <p:cNvPr id="11" name="Picture 10">
            <a:extLst>
              <a:ext uri="{FF2B5EF4-FFF2-40B4-BE49-F238E27FC236}">
                <a16:creationId xmlns:a16="http://schemas.microsoft.com/office/drawing/2014/main" id="{C313432B-7BF4-4278-9A04-A5A6D8222F0A}"/>
              </a:ext>
            </a:extLst>
          </p:cNvPr>
          <p:cNvPicPr>
            <a:picLocks noChangeAspect="1"/>
          </p:cNvPicPr>
          <p:nvPr/>
        </p:nvPicPr>
        <p:blipFill rotWithShape="1">
          <a:blip r:embed="rId2"/>
          <a:srcRect t="279"/>
          <a:stretch/>
        </p:blipFill>
        <p:spPr>
          <a:xfrm>
            <a:off x="1910374" y="1669741"/>
            <a:ext cx="3181514" cy="4584818"/>
          </a:xfrm>
          <a:prstGeom prst="rect">
            <a:avLst/>
          </a:prstGeom>
        </p:spPr>
      </p:pic>
      <p:pic>
        <p:nvPicPr>
          <p:cNvPr id="3" name="Picture 2">
            <a:extLst>
              <a:ext uri="{FF2B5EF4-FFF2-40B4-BE49-F238E27FC236}">
                <a16:creationId xmlns:a16="http://schemas.microsoft.com/office/drawing/2014/main" id="{30935386-68B8-4E89-8B59-1CC1273B2547}"/>
              </a:ext>
            </a:extLst>
          </p:cNvPr>
          <p:cNvPicPr>
            <a:picLocks noChangeAspect="1"/>
          </p:cNvPicPr>
          <p:nvPr/>
        </p:nvPicPr>
        <p:blipFill>
          <a:blip r:embed="rId3"/>
          <a:stretch>
            <a:fillRect/>
          </a:stretch>
        </p:blipFill>
        <p:spPr>
          <a:xfrm>
            <a:off x="7494815" y="1669741"/>
            <a:ext cx="2712684" cy="4584818"/>
          </a:xfrm>
          <a:prstGeom prst="rect">
            <a:avLst/>
          </a:prstGeom>
        </p:spPr>
      </p:pic>
      <p:sp>
        <p:nvSpPr>
          <p:cNvPr id="10" name="TextBox 9">
            <a:extLst>
              <a:ext uri="{FF2B5EF4-FFF2-40B4-BE49-F238E27FC236}">
                <a16:creationId xmlns:a16="http://schemas.microsoft.com/office/drawing/2014/main" id="{253435DC-05A5-4834-8F89-6E1AF2112360}"/>
              </a:ext>
            </a:extLst>
          </p:cNvPr>
          <p:cNvSpPr txBox="1"/>
          <p:nvPr/>
        </p:nvSpPr>
        <p:spPr>
          <a:xfrm>
            <a:off x="9816193" y="6552350"/>
            <a:ext cx="2375807" cy="300082"/>
          </a:xfrm>
          <a:prstGeom prst="rect">
            <a:avLst/>
          </a:prstGeom>
          <a:noFill/>
        </p:spPr>
        <p:txBody>
          <a:bodyPr wrap="square" rtlCol="0">
            <a:spAutoFit/>
          </a:bodyPr>
          <a:lstStyle/>
          <a:p>
            <a:r>
              <a:rPr lang="en-US" dirty="0"/>
              <a:t>Al-Ibrahim, </a:t>
            </a:r>
            <a:r>
              <a:rPr lang="en-US" i="1" dirty="0"/>
              <a:t>Sci Rep 12</a:t>
            </a:r>
            <a:r>
              <a:rPr lang="en-US" dirty="0"/>
              <a:t>, 2022</a:t>
            </a:r>
          </a:p>
        </p:txBody>
      </p:sp>
    </p:spTree>
    <p:extLst>
      <p:ext uri="{BB962C8B-B14F-4D97-AF65-F5344CB8AC3E}">
        <p14:creationId xmlns:p14="http://schemas.microsoft.com/office/powerpoint/2010/main" val="88948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D65C02-266A-4701-B0A3-98E9E1BBCB49}"/>
              </a:ext>
            </a:extLst>
          </p:cNvPr>
          <p:cNvSpPr>
            <a:spLocks noGrp="1"/>
          </p:cNvSpPr>
          <p:nvPr>
            <p:ph idx="1"/>
          </p:nvPr>
        </p:nvSpPr>
        <p:spPr/>
        <p:txBody>
          <a:bodyPr/>
          <a:lstStyle/>
          <a:p>
            <a:r>
              <a:rPr lang="en-US" dirty="0"/>
              <a:t>Press release claiming inefficacy</a:t>
            </a:r>
          </a:p>
          <a:p>
            <a:endParaRPr lang="en-US" dirty="0"/>
          </a:p>
          <a:p>
            <a:r>
              <a:rPr lang="en-US" dirty="0"/>
              <a:t>Starts stressing out</a:t>
            </a:r>
          </a:p>
          <a:p>
            <a:endParaRPr lang="en-US" dirty="0"/>
          </a:p>
          <a:p>
            <a:r>
              <a:rPr lang="en-US" dirty="0"/>
              <a:t>Clinicians decide to lie and say it works</a:t>
            </a:r>
          </a:p>
          <a:p>
            <a:endParaRPr lang="en-US" dirty="0"/>
          </a:p>
          <a:p>
            <a:r>
              <a:rPr lang="en-US" dirty="0"/>
              <a:t>Replace with saline solution</a:t>
            </a:r>
          </a:p>
          <a:p>
            <a:endParaRPr lang="en-US" dirty="0"/>
          </a:p>
          <a:p>
            <a:r>
              <a:rPr lang="en-US" dirty="0"/>
              <a:t>Eventually AMA publishes official announcement</a:t>
            </a:r>
          </a:p>
        </p:txBody>
      </p:sp>
      <p:sp>
        <p:nvSpPr>
          <p:cNvPr id="8" name="Title 7">
            <a:extLst>
              <a:ext uri="{FF2B5EF4-FFF2-40B4-BE49-F238E27FC236}">
                <a16:creationId xmlns:a16="http://schemas.microsoft.com/office/drawing/2014/main" id="{B7ED4B8E-B4EA-47B7-AEC4-85893F8FC942}"/>
              </a:ext>
            </a:extLst>
          </p:cNvPr>
          <p:cNvSpPr>
            <a:spLocks noGrp="1"/>
          </p:cNvSpPr>
          <p:nvPr>
            <p:ph type="title"/>
          </p:nvPr>
        </p:nvSpPr>
        <p:spPr/>
        <p:txBody>
          <a:bodyPr/>
          <a:lstStyle/>
          <a:p>
            <a:r>
              <a:rPr lang="en-US" dirty="0"/>
              <a:t>The story of Mr. Wright</a:t>
            </a:r>
            <a:br>
              <a:rPr lang="en-US" dirty="0"/>
            </a:br>
            <a:r>
              <a:rPr lang="en-US" dirty="0"/>
              <a:t>1957</a:t>
            </a:r>
          </a:p>
        </p:txBody>
      </p:sp>
      <p:pic>
        <p:nvPicPr>
          <p:cNvPr id="1026" name="Picture 2" descr="Ghost rising from grave Royalty Free Vector Image">
            <a:extLst>
              <a:ext uri="{FF2B5EF4-FFF2-40B4-BE49-F238E27FC236}">
                <a16:creationId xmlns:a16="http://schemas.microsoft.com/office/drawing/2014/main" id="{F2F90ED8-A558-44C9-8626-FBF24CA63A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58"/>
          <a:stretch/>
        </p:blipFill>
        <p:spPr bwMode="auto">
          <a:xfrm>
            <a:off x="8982883" y="538843"/>
            <a:ext cx="2814055" cy="36657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C48612D-18C0-4F66-8F03-4E3B3DF96A05}"/>
              </a:ext>
            </a:extLst>
          </p:cNvPr>
          <p:cNvSpPr txBox="1"/>
          <p:nvPr/>
        </p:nvSpPr>
        <p:spPr>
          <a:xfrm>
            <a:off x="9280358" y="6457890"/>
            <a:ext cx="2911642" cy="400110"/>
          </a:xfrm>
          <a:prstGeom prst="rect">
            <a:avLst/>
          </a:prstGeom>
          <a:noFill/>
        </p:spPr>
        <p:txBody>
          <a:bodyPr wrap="square">
            <a:spAutoFit/>
          </a:bodyPr>
          <a:lstStyle/>
          <a:p>
            <a:r>
              <a:rPr lang="en-US" sz="1000" dirty="0"/>
              <a:t>https://www.vectorstock.com/royalty-free-vector/ghost-rising-from-grave-vector-20453192</a:t>
            </a:r>
          </a:p>
        </p:txBody>
      </p:sp>
    </p:spTree>
    <p:extLst>
      <p:ext uri="{BB962C8B-B14F-4D97-AF65-F5344CB8AC3E}">
        <p14:creationId xmlns:p14="http://schemas.microsoft.com/office/powerpoint/2010/main" val="32655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3B3D4-AD98-1C6B-1617-9B92C4FCC65B}"/>
              </a:ext>
            </a:extLst>
          </p:cNvPr>
          <p:cNvSpPr>
            <a:spLocks noGrp="1"/>
          </p:cNvSpPr>
          <p:nvPr>
            <p:ph type="title"/>
          </p:nvPr>
        </p:nvSpPr>
        <p:spPr>
          <a:xfrm>
            <a:off x="932296" y="3137639"/>
            <a:ext cx="10327408" cy="582721"/>
          </a:xfrm>
        </p:spPr>
        <p:txBody>
          <a:bodyPr/>
          <a:lstStyle/>
          <a:p>
            <a:pPr algn="ctr"/>
            <a:r>
              <a:rPr lang="en-US" dirty="0"/>
              <a:t>How would you define placebo/nocebo?</a:t>
            </a:r>
          </a:p>
        </p:txBody>
      </p:sp>
    </p:spTree>
    <p:extLst>
      <p:ext uri="{BB962C8B-B14F-4D97-AF65-F5344CB8AC3E}">
        <p14:creationId xmlns:p14="http://schemas.microsoft.com/office/powerpoint/2010/main" val="369803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1FBDA9-A467-BD1D-4C7D-08B50D9F645D}"/>
              </a:ext>
            </a:extLst>
          </p:cNvPr>
          <p:cNvSpPr>
            <a:spLocks noGrp="1"/>
          </p:cNvSpPr>
          <p:nvPr>
            <p:ph idx="1"/>
          </p:nvPr>
        </p:nvSpPr>
        <p:spPr>
          <a:xfrm>
            <a:off x="1206499" y="2084918"/>
            <a:ext cx="10301817" cy="461665"/>
          </a:xfrm>
        </p:spPr>
        <p:txBody>
          <a:bodyPr/>
          <a:lstStyle/>
          <a:p>
            <a:pPr marL="0" indent="0" algn="just">
              <a:buNone/>
            </a:pPr>
            <a:r>
              <a:rPr lang="en-US" b="1" i="0" dirty="0">
                <a:solidFill>
                  <a:schemeClr val="accent1"/>
                </a:solidFill>
                <a:effectLst/>
                <a:latin typeface="+mn-lt"/>
              </a:rPr>
              <a:t>A placebo </a:t>
            </a:r>
            <a:r>
              <a:rPr lang="en-US" b="0" i="0" dirty="0">
                <a:solidFill>
                  <a:srgbClr val="505050"/>
                </a:solidFill>
                <a:effectLst/>
                <a:latin typeface="+mn-lt"/>
              </a:rPr>
              <a:t>is an </a:t>
            </a:r>
            <a:r>
              <a:rPr lang="en-US" b="1" i="0" dirty="0">
                <a:solidFill>
                  <a:schemeClr val="accent1"/>
                </a:solidFill>
                <a:effectLst/>
                <a:latin typeface="+mn-lt"/>
              </a:rPr>
              <a:t>inert treatment</a:t>
            </a:r>
            <a:r>
              <a:rPr lang="en-US" b="0" i="0" dirty="0">
                <a:solidFill>
                  <a:schemeClr val="accent1"/>
                </a:solidFill>
                <a:effectLst/>
                <a:latin typeface="+mn-lt"/>
              </a:rPr>
              <a:t> </a:t>
            </a:r>
            <a:r>
              <a:rPr lang="en-US" b="0" i="0" dirty="0">
                <a:solidFill>
                  <a:srgbClr val="505050"/>
                </a:solidFill>
                <a:effectLst/>
                <a:latin typeface="+mn-lt"/>
              </a:rPr>
              <a:t>with </a:t>
            </a:r>
            <a:r>
              <a:rPr lang="en-US" b="1" i="0" dirty="0">
                <a:solidFill>
                  <a:schemeClr val="accent1"/>
                </a:solidFill>
                <a:effectLst/>
                <a:latin typeface="+mn-lt"/>
              </a:rPr>
              <a:t>no specific therapeutic properties</a:t>
            </a:r>
            <a:endParaRPr lang="en-US" dirty="0">
              <a:latin typeface="+mn-lt"/>
            </a:endParaRPr>
          </a:p>
        </p:txBody>
      </p:sp>
      <p:sp>
        <p:nvSpPr>
          <p:cNvPr id="4" name="Title 3">
            <a:extLst>
              <a:ext uri="{FF2B5EF4-FFF2-40B4-BE49-F238E27FC236}">
                <a16:creationId xmlns:a16="http://schemas.microsoft.com/office/drawing/2014/main" id="{A07A2AAC-CB04-4B49-D4E5-F5F16A2FD4DC}"/>
              </a:ext>
            </a:extLst>
          </p:cNvPr>
          <p:cNvSpPr>
            <a:spLocks noGrp="1"/>
          </p:cNvSpPr>
          <p:nvPr>
            <p:ph type="title"/>
          </p:nvPr>
        </p:nvSpPr>
        <p:spPr>
          <a:xfrm>
            <a:off x="1206500" y="239404"/>
            <a:ext cx="7653481" cy="1430337"/>
          </a:xfrm>
        </p:spPr>
        <p:txBody>
          <a:bodyPr/>
          <a:lstStyle/>
          <a:p>
            <a:r>
              <a:rPr lang="en-US" dirty="0"/>
              <a:t>Benedetti’s definition of placebo</a:t>
            </a:r>
            <a:br>
              <a:rPr lang="en-US" dirty="0"/>
            </a:br>
            <a:r>
              <a:rPr lang="en-US" sz="2400" i="1" dirty="0"/>
              <a:t>Neuron</a:t>
            </a:r>
            <a:r>
              <a:rPr lang="en-US" sz="2400" dirty="0"/>
              <a:t>, 2014</a:t>
            </a:r>
            <a:endParaRPr lang="en-US" dirty="0"/>
          </a:p>
        </p:txBody>
      </p:sp>
      <p:sp>
        <p:nvSpPr>
          <p:cNvPr id="7" name="TextBox 6">
            <a:extLst>
              <a:ext uri="{FF2B5EF4-FFF2-40B4-BE49-F238E27FC236}">
                <a16:creationId xmlns:a16="http://schemas.microsoft.com/office/drawing/2014/main" id="{8926069D-B1D2-304D-F396-639733C69180}"/>
              </a:ext>
            </a:extLst>
          </p:cNvPr>
          <p:cNvSpPr txBox="1"/>
          <p:nvPr/>
        </p:nvSpPr>
        <p:spPr>
          <a:xfrm>
            <a:off x="1206499" y="2843803"/>
            <a:ext cx="10301817" cy="461665"/>
          </a:xfrm>
          <a:prstGeom prst="rect">
            <a:avLst/>
          </a:prstGeom>
          <a:noFill/>
        </p:spPr>
        <p:txBody>
          <a:bodyPr wrap="square">
            <a:spAutoFit/>
          </a:bodyPr>
          <a:lstStyle/>
          <a:p>
            <a:pPr algn="just"/>
            <a:r>
              <a:rPr lang="en-US" sz="2400" b="1" dirty="0">
                <a:solidFill>
                  <a:schemeClr val="accent1"/>
                </a:solidFill>
              </a:rPr>
              <a:t>The</a:t>
            </a:r>
            <a:r>
              <a:rPr lang="en-US" sz="2400" dirty="0">
                <a:solidFill>
                  <a:srgbClr val="505050"/>
                </a:solidFill>
              </a:rPr>
              <a:t> </a:t>
            </a:r>
            <a:r>
              <a:rPr lang="en-US" sz="2400" b="1" dirty="0">
                <a:solidFill>
                  <a:schemeClr val="accent1"/>
                </a:solidFill>
              </a:rPr>
              <a:t>placebo effect </a:t>
            </a:r>
            <a:r>
              <a:rPr lang="en-US" sz="2400" dirty="0">
                <a:solidFill>
                  <a:srgbClr val="505050"/>
                </a:solidFill>
              </a:rPr>
              <a:t>is the </a:t>
            </a:r>
            <a:r>
              <a:rPr lang="en-US" sz="2400" b="1" dirty="0">
                <a:solidFill>
                  <a:schemeClr val="accent1"/>
                </a:solidFill>
              </a:rPr>
              <a:t>response</a:t>
            </a:r>
            <a:r>
              <a:rPr lang="en-US" sz="2400" dirty="0">
                <a:solidFill>
                  <a:srgbClr val="505050"/>
                </a:solidFill>
              </a:rPr>
              <a:t> to the </a:t>
            </a:r>
            <a:r>
              <a:rPr lang="en-US" sz="2400" b="1" dirty="0">
                <a:solidFill>
                  <a:schemeClr val="accent1"/>
                </a:solidFill>
              </a:rPr>
              <a:t>inert treatment</a:t>
            </a:r>
            <a:r>
              <a:rPr lang="en-US" sz="2400" dirty="0">
                <a:solidFill>
                  <a:srgbClr val="505050"/>
                </a:solidFill>
              </a:rPr>
              <a:t>. </a:t>
            </a:r>
            <a:endParaRPr lang="en-US" sz="2400" dirty="0"/>
          </a:p>
        </p:txBody>
      </p:sp>
      <p:sp>
        <p:nvSpPr>
          <p:cNvPr id="9" name="TextBox 8">
            <a:extLst>
              <a:ext uri="{FF2B5EF4-FFF2-40B4-BE49-F238E27FC236}">
                <a16:creationId xmlns:a16="http://schemas.microsoft.com/office/drawing/2014/main" id="{5ECB368B-57D9-518F-3EFD-ED61F22D5B05}"/>
              </a:ext>
            </a:extLst>
          </p:cNvPr>
          <p:cNvSpPr txBox="1"/>
          <p:nvPr/>
        </p:nvSpPr>
        <p:spPr>
          <a:xfrm>
            <a:off x="1206499" y="3599279"/>
            <a:ext cx="6489701" cy="461665"/>
          </a:xfrm>
          <a:prstGeom prst="rect">
            <a:avLst/>
          </a:prstGeom>
          <a:noFill/>
        </p:spPr>
        <p:txBody>
          <a:bodyPr wrap="square">
            <a:spAutoFit/>
          </a:bodyPr>
          <a:lstStyle/>
          <a:p>
            <a:pPr algn="just"/>
            <a:r>
              <a:rPr lang="en-US" sz="2400" dirty="0">
                <a:solidFill>
                  <a:srgbClr val="505050"/>
                </a:solidFill>
              </a:rPr>
              <a:t>Although this is the </a:t>
            </a:r>
            <a:r>
              <a:rPr lang="en-US" sz="2400" dirty="0"/>
              <a:t>most common definition</a:t>
            </a:r>
            <a:r>
              <a:rPr lang="en-US" sz="2400" dirty="0">
                <a:solidFill>
                  <a:srgbClr val="505050"/>
                </a:solidFill>
              </a:rPr>
              <a:t>,</a:t>
            </a:r>
            <a:endParaRPr lang="en-US" sz="2400" dirty="0"/>
          </a:p>
        </p:txBody>
      </p:sp>
      <p:sp>
        <p:nvSpPr>
          <p:cNvPr id="11" name="TextBox 10">
            <a:extLst>
              <a:ext uri="{FF2B5EF4-FFF2-40B4-BE49-F238E27FC236}">
                <a16:creationId xmlns:a16="http://schemas.microsoft.com/office/drawing/2014/main" id="{97AA00D0-F3FA-16A7-42A3-A1258A384D69}"/>
              </a:ext>
            </a:extLst>
          </p:cNvPr>
          <p:cNvSpPr txBox="1"/>
          <p:nvPr/>
        </p:nvSpPr>
        <p:spPr>
          <a:xfrm>
            <a:off x="1206498" y="4311418"/>
            <a:ext cx="10301818" cy="830997"/>
          </a:xfrm>
          <a:prstGeom prst="rect">
            <a:avLst/>
          </a:prstGeom>
          <a:noFill/>
        </p:spPr>
        <p:txBody>
          <a:bodyPr wrap="square">
            <a:spAutoFit/>
          </a:bodyPr>
          <a:lstStyle/>
          <a:p>
            <a:pPr algn="just"/>
            <a:r>
              <a:rPr lang="en-US" sz="2400" dirty="0">
                <a:solidFill>
                  <a:srgbClr val="505050"/>
                </a:solidFill>
              </a:rPr>
              <a:t>for placebos are </a:t>
            </a:r>
            <a:r>
              <a:rPr lang="en-US" sz="2400" b="1" dirty="0">
                <a:solidFill>
                  <a:schemeClr val="accent1"/>
                </a:solidFill>
              </a:rPr>
              <a:t>made of many things</a:t>
            </a:r>
            <a:r>
              <a:rPr lang="en-US" sz="2400" dirty="0">
                <a:solidFill>
                  <a:srgbClr val="505050"/>
                </a:solidFill>
              </a:rPr>
              <a:t>, such as </a:t>
            </a:r>
            <a:r>
              <a:rPr lang="en-US" sz="2400" b="1" dirty="0">
                <a:solidFill>
                  <a:schemeClr val="accent1"/>
                </a:solidFill>
              </a:rPr>
              <a:t>words</a:t>
            </a:r>
            <a:r>
              <a:rPr lang="en-US" sz="2400" dirty="0">
                <a:solidFill>
                  <a:srgbClr val="505050"/>
                </a:solidFill>
              </a:rPr>
              <a:t>, </a:t>
            </a:r>
            <a:r>
              <a:rPr lang="en-US" sz="2400" b="1" dirty="0">
                <a:solidFill>
                  <a:schemeClr val="accent1"/>
                </a:solidFill>
              </a:rPr>
              <a:t>rituals</a:t>
            </a:r>
            <a:r>
              <a:rPr lang="en-US" sz="2400" dirty="0">
                <a:solidFill>
                  <a:srgbClr val="505050"/>
                </a:solidFill>
              </a:rPr>
              <a:t>, </a:t>
            </a:r>
            <a:r>
              <a:rPr lang="en-US" sz="2400" b="1" dirty="0">
                <a:solidFill>
                  <a:schemeClr val="accent1"/>
                </a:solidFill>
              </a:rPr>
              <a:t>symbols</a:t>
            </a:r>
            <a:r>
              <a:rPr lang="en-US" sz="2400" dirty="0">
                <a:solidFill>
                  <a:srgbClr val="505050"/>
                </a:solidFill>
              </a:rPr>
              <a:t>, and </a:t>
            </a:r>
            <a:r>
              <a:rPr lang="en-US" sz="2400" b="1" dirty="0">
                <a:solidFill>
                  <a:schemeClr val="accent1"/>
                </a:solidFill>
              </a:rPr>
              <a:t>meanings</a:t>
            </a:r>
          </a:p>
        </p:txBody>
      </p:sp>
      <p:sp>
        <p:nvSpPr>
          <p:cNvPr id="13" name="TextBox 12">
            <a:extLst>
              <a:ext uri="{FF2B5EF4-FFF2-40B4-BE49-F238E27FC236}">
                <a16:creationId xmlns:a16="http://schemas.microsoft.com/office/drawing/2014/main" id="{79D52231-9F7F-A184-8A89-19BF9389BF75}"/>
              </a:ext>
            </a:extLst>
          </p:cNvPr>
          <p:cNvSpPr txBox="1"/>
          <p:nvPr/>
        </p:nvSpPr>
        <p:spPr>
          <a:xfrm>
            <a:off x="7266709" y="3599278"/>
            <a:ext cx="4100945" cy="461665"/>
          </a:xfrm>
          <a:prstGeom prst="rect">
            <a:avLst/>
          </a:prstGeom>
          <a:noFill/>
        </p:spPr>
        <p:txBody>
          <a:bodyPr wrap="square">
            <a:spAutoFit/>
          </a:bodyPr>
          <a:lstStyle/>
          <a:p>
            <a:r>
              <a:rPr lang="en-US" sz="2400" dirty="0">
                <a:solidFill>
                  <a:srgbClr val="505050"/>
                </a:solidFill>
              </a:rPr>
              <a:t>it is </a:t>
            </a:r>
            <a:r>
              <a:rPr lang="en-US" sz="2400" b="1" dirty="0">
                <a:solidFill>
                  <a:schemeClr val="accent1"/>
                </a:solidFill>
              </a:rPr>
              <a:t>not completely correct</a:t>
            </a:r>
            <a:r>
              <a:rPr lang="en-US" sz="2400" dirty="0"/>
              <a:t>,</a:t>
            </a:r>
            <a:r>
              <a:rPr lang="en-US" sz="2400" dirty="0">
                <a:solidFill>
                  <a:srgbClr val="505050"/>
                </a:solidFill>
              </a:rPr>
              <a:t> </a:t>
            </a:r>
            <a:endParaRPr lang="en-US" sz="2400" dirty="0"/>
          </a:p>
        </p:txBody>
      </p:sp>
    </p:spTree>
    <p:extLst>
      <p:ext uri="{BB962C8B-B14F-4D97-AF65-F5344CB8AC3E}">
        <p14:creationId xmlns:p14="http://schemas.microsoft.com/office/powerpoint/2010/main" val="131598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61FFD-CCC4-44C9-BB18-542595D5B8E5}"/>
              </a:ext>
            </a:extLst>
          </p:cNvPr>
          <p:cNvSpPr>
            <a:spLocks noGrp="1"/>
          </p:cNvSpPr>
          <p:nvPr>
            <p:ph idx="1"/>
          </p:nvPr>
        </p:nvSpPr>
        <p:spPr>
          <a:xfrm>
            <a:off x="1206502" y="2084917"/>
            <a:ext cx="5150908" cy="4515696"/>
          </a:xfrm>
        </p:spPr>
        <p:txBody>
          <a:bodyPr/>
          <a:lstStyle/>
          <a:p>
            <a:r>
              <a:rPr lang="en-US" dirty="0"/>
              <a:t>Concept introduced in 1978</a:t>
            </a:r>
          </a:p>
          <a:p>
            <a:endParaRPr lang="en-US" dirty="0"/>
          </a:p>
          <a:p>
            <a:r>
              <a:rPr lang="en-US" dirty="0"/>
              <a:t>Placebo analgesia blocked by opioid antagonist naloxone</a:t>
            </a:r>
          </a:p>
          <a:p>
            <a:endParaRPr lang="en-US" dirty="0"/>
          </a:p>
          <a:p>
            <a:r>
              <a:rPr lang="en-US" dirty="0"/>
              <a:t>Opioid &amp; non- mechanisms</a:t>
            </a:r>
          </a:p>
          <a:p>
            <a:endParaRPr lang="en-US" dirty="0"/>
          </a:p>
          <a:p>
            <a:r>
              <a:rPr lang="en-US" dirty="0"/>
              <a:t>If expectation high, naloxone sensitive</a:t>
            </a:r>
          </a:p>
        </p:txBody>
      </p:sp>
      <p:sp>
        <p:nvSpPr>
          <p:cNvPr id="3" name="Title 2">
            <a:extLst>
              <a:ext uri="{FF2B5EF4-FFF2-40B4-BE49-F238E27FC236}">
                <a16:creationId xmlns:a16="http://schemas.microsoft.com/office/drawing/2014/main" id="{5E96084E-7ADE-4E7E-9069-25C089082C27}"/>
              </a:ext>
            </a:extLst>
          </p:cNvPr>
          <p:cNvSpPr>
            <a:spLocks noGrp="1"/>
          </p:cNvSpPr>
          <p:nvPr>
            <p:ph type="title"/>
          </p:nvPr>
        </p:nvSpPr>
        <p:spPr>
          <a:xfrm>
            <a:off x="1206500" y="239404"/>
            <a:ext cx="6365373" cy="1430337"/>
          </a:xfrm>
        </p:spPr>
        <p:txBody>
          <a:bodyPr/>
          <a:lstStyle/>
          <a:p>
            <a:r>
              <a:rPr lang="en-US" dirty="0"/>
              <a:t>Neurobiology of placebo</a:t>
            </a:r>
          </a:p>
        </p:txBody>
      </p:sp>
      <p:pic>
        <p:nvPicPr>
          <p:cNvPr id="1026" name="Picture 2">
            <a:extLst>
              <a:ext uri="{FF2B5EF4-FFF2-40B4-BE49-F238E27FC236}">
                <a16:creationId xmlns:a16="http://schemas.microsoft.com/office/drawing/2014/main" id="{EFF46431-2B3D-41AD-9F1A-AF68F0653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409" y="649705"/>
            <a:ext cx="5687260" cy="55585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C1A455-2178-4327-86E5-AE600FE34B38}"/>
              </a:ext>
            </a:extLst>
          </p:cNvPr>
          <p:cNvSpPr txBox="1"/>
          <p:nvPr/>
        </p:nvSpPr>
        <p:spPr>
          <a:xfrm>
            <a:off x="9101667" y="6552350"/>
            <a:ext cx="3090333" cy="300082"/>
          </a:xfrm>
          <a:prstGeom prst="rect">
            <a:avLst/>
          </a:prstGeom>
          <a:noFill/>
        </p:spPr>
        <p:txBody>
          <a:bodyPr wrap="square" rtlCol="0">
            <a:spAutoFit/>
          </a:bodyPr>
          <a:lstStyle/>
          <a:p>
            <a:r>
              <a:rPr lang="en-US" dirty="0"/>
              <a:t>Benedetti </a:t>
            </a:r>
            <a:r>
              <a:rPr lang="en-US" i="1" dirty="0"/>
              <a:t>et al.</a:t>
            </a:r>
            <a:r>
              <a:rPr lang="en-US" dirty="0"/>
              <a:t>, </a:t>
            </a:r>
            <a:r>
              <a:rPr lang="en-US" i="1" dirty="0"/>
              <a:t>J Neuro Sci</a:t>
            </a:r>
            <a:r>
              <a:rPr lang="en-US" dirty="0"/>
              <a:t>, 2005</a:t>
            </a:r>
          </a:p>
        </p:txBody>
      </p:sp>
    </p:spTree>
    <p:extLst>
      <p:ext uri="{BB962C8B-B14F-4D97-AF65-F5344CB8AC3E}">
        <p14:creationId xmlns:p14="http://schemas.microsoft.com/office/powerpoint/2010/main" val="125395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0AB2B3-026C-40F8-9D27-52D8EAA860D2}"/>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D11707B5-5AD4-440D-8AD1-EEFE2AC78A84}"/>
              </a:ext>
            </a:extLst>
          </p:cNvPr>
          <p:cNvSpPr>
            <a:spLocks noGrp="1"/>
          </p:cNvSpPr>
          <p:nvPr>
            <p:ph type="title"/>
          </p:nvPr>
        </p:nvSpPr>
        <p:spPr>
          <a:xfrm>
            <a:off x="1206500" y="239404"/>
            <a:ext cx="10040619" cy="1430337"/>
          </a:xfrm>
        </p:spPr>
        <p:txBody>
          <a:bodyPr/>
          <a:lstStyle/>
          <a:p>
            <a:r>
              <a:rPr lang="en-US" dirty="0"/>
              <a:t>Relating neuron firing rates &amp; placebo in Parkinson’s Disease</a:t>
            </a:r>
          </a:p>
        </p:txBody>
      </p:sp>
      <p:pic>
        <p:nvPicPr>
          <p:cNvPr id="2050" name="Picture 2">
            <a:extLst>
              <a:ext uri="{FF2B5EF4-FFF2-40B4-BE49-F238E27FC236}">
                <a16:creationId xmlns:a16="http://schemas.microsoft.com/office/drawing/2014/main" id="{B3BAB38F-C45B-4464-81A4-308E27E4D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468" y="2084917"/>
            <a:ext cx="6219063" cy="3920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C55194-C5D6-46DA-AD06-66E17E436207}"/>
              </a:ext>
            </a:extLst>
          </p:cNvPr>
          <p:cNvSpPr txBox="1"/>
          <p:nvPr/>
        </p:nvSpPr>
        <p:spPr>
          <a:xfrm>
            <a:off x="9101667" y="6552350"/>
            <a:ext cx="3090333" cy="300082"/>
          </a:xfrm>
          <a:prstGeom prst="rect">
            <a:avLst/>
          </a:prstGeom>
          <a:noFill/>
        </p:spPr>
        <p:txBody>
          <a:bodyPr wrap="square" rtlCol="0">
            <a:spAutoFit/>
          </a:bodyPr>
          <a:lstStyle/>
          <a:p>
            <a:r>
              <a:rPr lang="en-US" dirty="0"/>
              <a:t>Benedetti </a:t>
            </a:r>
            <a:r>
              <a:rPr lang="en-US" i="1" dirty="0"/>
              <a:t>et al.</a:t>
            </a:r>
            <a:r>
              <a:rPr lang="en-US" dirty="0"/>
              <a:t>, </a:t>
            </a:r>
            <a:r>
              <a:rPr lang="en-US" i="1" dirty="0"/>
              <a:t>J Neuro Sci</a:t>
            </a:r>
            <a:r>
              <a:rPr lang="en-US" dirty="0"/>
              <a:t>, 2005</a:t>
            </a:r>
          </a:p>
        </p:txBody>
      </p:sp>
    </p:spTree>
    <p:extLst>
      <p:ext uri="{BB962C8B-B14F-4D97-AF65-F5344CB8AC3E}">
        <p14:creationId xmlns:p14="http://schemas.microsoft.com/office/powerpoint/2010/main" val="129437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8CDF1B-C6B3-41E5-88DC-37C479E50099}"/>
              </a:ext>
            </a:extLst>
          </p:cNvPr>
          <p:cNvSpPr>
            <a:spLocks noGrp="1"/>
          </p:cNvSpPr>
          <p:nvPr>
            <p:ph idx="1"/>
          </p:nvPr>
        </p:nvSpPr>
        <p:spPr>
          <a:xfrm>
            <a:off x="1206502" y="2084917"/>
            <a:ext cx="6031808" cy="4515696"/>
          </a:xfrm>
        </p:spPr>
        <p:txBody>
          <a:bodyPr/>
          <a:lstStyle/>
          <a:p>
            <a:pPr algn="just"/>
            <a:r>
              <a:rPr lang="en-US" dirty="0"/>
              <a:t>Autonomic responses regulated by prefrontal cortex</a:t>
            </a:r>
          </a:p>
          <a:p>
            <a:pPr algn="just"/>
            <a:endParaRPr lang="en-US" dirty="0"/>
          </a:p>
          <a:p>
            <a:pPr algn="just"/>
            <a:r>
              <a:rPr lang="en-US" dirty="0"/>
              <a:t>Placebo analgesia: Binding of D2/D3-R &amp; µ-R in </a:t>
            </a:r>
            <a:r>
              <a:rPr lang="en-US" dirty="0" err="1"/>
              <a:t>dlPFC</a:t>
            </a:r>
            <a:endParaRPr lang="en-US" dirty="0"/>
          </a:p>
          <a:p>
            <a:pPr algn="just"/>
            <a:endParaRPr lang="en-US" dirty="0"/>
          </a:p>
          <a:p>
            <a:pPr algn="just"/>
            <a:r>
              <a:rPr lang="en-US" dirty="0"/>
              <a:t>D2/D3/D4-R: Regulate response-related neuronal firing</a:t>
            </a:r>
          </a:p>
          <a:p>
            <a:pPr algn="just"/>
            <a:endParaRPr lang="en-US" dirty="0"/>
          </a:p>
          <a:p>
            <a:pPr algn="just"/>
            <a:endParaRPr lang="en-US" dirty="0"/>
          </a:p>
        </p:txBody>
      </p:sp>
      <p:sp>
        <p:nvSpPr>
          <p:cNvPr id="3" name="Title 2">
            <a:extLst>
              <a:ext uri="{FF2B5EF4-FFF2-40B4-BE49-F238E27FC236}">
                <a16:creationId xmlns:a16="http://schemas.microsoft.com/office/drawing/2014/main" id="{72DAE4B7-3405-45C1-9E77-5852054E8C73}"/>
              </a:ext>
            </a:extLst>
          </p:cNvPr>
          <p:cNvSpPr>
            <a:spLocks noGrp="1"/>
          </p:cNvSpPr>
          <p:nvPr>
            <p:ph type="title"/>
          </p:nvPr>
        </p:nvSpPr>
        <p:spPr>
          <a:xfrm>
            <a:off x="1206500" y="239404"/>
            <a:ext cx="9455403" cy="1430337"/>
          </a:xfrm>
        </p:spPr>
        <p:txBody>
          <a:bodyPr/>
          <a:lstStyle/>
          <a:p>
            <a:r>
              <a:rPr lang="en-US" dirty="0"/>
              <a:t>Physiology of placebo: Autonomic responses</a:t>
            </a:r>
          </a:p>
        </p:txBody>
      </p:sp>
      <p:pic>
        <p:nvPicPr>
          <p:cNvPr id="7" name="Picture 6">
            <a:extLst>
              <a:ext uri="{FF2B5EF4-FFF2-40B4-BE49-F238E27FC236}">
                <a16:creationId xmlns:a16="http://schemas.microsoft.com/office/drawing/2014/main" id="{8B425BD1-3577-4472-AB12-69C9ABF48334}"/>
              </a:ext>
            </a:extLst>
          </p:cNvPr>
          <p:cNvPicPr>
            <a:picLocks noChangeAspect="1"/>
          </p:cNvPicPr>
          <p:nvPr/>
        </p:nvPicPr>
        <p:blipFill>
          <a:blip r:embed="rId2"/>
          <a:stretch>
            <a:fillRect/>
          </a:stretch>
        </p:blipFill>
        <p:spPr>
          <a:xfrm>
            <a:off x="7238309" y="1833098"/>
            <a:ext cx="4953691" cy="3953427"/>
          </a:xfrm>
          <a:prstGeom prst="rect">
            <a:avLst/>
          </a:prstGeom>
        </p:spPr>
      </p:pic>
      <p:sp>
        <p:nvSpPr>
          <p:cNvPr id="11" name="TextBox 10">
            <a:extLst>
              <a:ext uri="{FF2B5EF4-FFF2-40B4-BE49-F238E27FC236}">
                <a16:creationId xmlns:a16="http://schemas.microsoft.com/office/drawing/2014/main" id="{72A91147-78EC-4423-9B43-E3C79553A1F2}"/>
              </a:ext>
            </a:extLst>
          </p:cNvPr>
          <p:cNvSpPr txBox="1"/>
          <p:nvPr/>
        </p:nvSpPr>
        <p:spPr>
          <a:xfrm>
            <a:off x="9101667" y="6552350"/>
            <a:ext cx="3090333" cy="300082"/>
          </a:xfrm>
          <a:prstGeom prst="rect">
            <a:avLst/>
          </a:prstGeom>
          <a:noFill/>
        </p:spPr>
        <p:txBody>
          <a:bodyPr wrap="square" rtlCol="0">
            <a:spAutoFit/>
          </a:bodyPr>
          <a:lstStyle/>
          <a:p>
            <a:r>
              <a:rPr lang="en-US" dirty="0"/>
              <a:t>Benedetti </a:t>
            </a:r>
            <a:r>
              <a:rPr lang="en-US" i="1" dirty="0"/>
              <a:t>et al.</a:t>
            </a:r>
            <a:r>
              <a:rPr lang="en-US" dirty="0"/>
              <a:t>, </a:t>
            </a:r>
            <a:r>
              <a:rPr lang="en-US" i="1" dirty="0"/>
              <a:t>J Neuro Sci</a:t>
            </a:r>
            <a:r>
              <a:rPr lang="en-US" dirty="0"/>
              <a:t>, 2005</a:t>
            </a:r>
          </a:p>
        </p:txBody>
      </p:sp>
      <p:sp>
        <p:nvSpPr>
          <p:cNvPr id="9" name="Rectangle 8">
            <a:extLst>
              <a:ext uri="{FF2B5EF4-FFF2-40B4-BE49-F238E27FC236}">
                <a16:creationId xmlns:a16="http://schemas.microsoft.com/office/drawing/2014/main" id="{76FB3E39-CA51-42D3-B979-A07876AB4C2D}"/>
              </a:ext>
            </a:extLst>
          </p:cNvPr>
          <p:cNvSpPr/>
          <p:nvPr/>
        </p:nvSpPr>
        <p:spPr>
          <a:xfrm>
            <a:off x="10712106" y="1833098"/>
            <a:ext cx="1479894" cy="33375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02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1_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EPFL_General_presentation_202303_EN_FULL</Template>
  <TotalTime>0</TotalTime>
  <Words>598</Words>
  <Application>Microsoft Macintosh PowerPoint</Application>
  <PresentationFormat>Grand écran</PresentationFormat>
  <Paragraphs>91</Paragraphs>
  <Slides>13</Slides>
  <Notes>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13</vt:i4>
      </vt:variant>
    </vt:vector>
  </HeadingPairs>
  <TitlesOfParts>
    <vt:vector size="20" baseType="lpstr">
      <vt:lpstr>Arial</vt:lpstr>
      <vt:lpstr>Calibri</vt:lpstr>
      <vt:lpstr>Franklin Gothic Demi Cond</vt:lpstr>
      <vt:lpstr>Roboto Black</vt:lpstr>
      <vt:lpstr>Wingdings</vt:lpstr>
      <vt:lpstr>Thème Office</vt:lpstr>
      <vt:lpstr>1_Thème Office</vt:lpstr>
      <vt:lpstr>Joy – Placebo Despair – Nocebo</vt:lpstr>
      <vt:lpstr>The story of Mr. Wright 1957</vt:lpstr>
      <vt:lpstr>The story of Mr. Wright 1957</vt:lpstr>
      <vt:lpstr>The story of Mr. Wright 1957</vt:lpstr>
      <vt:lpstr>How would you define placebo/nocebo?</vt:lpstr>
      <vt:lpstr>Benedetti’s definition of placebo Neuron, 2014</vt:lpstr>
      <vt:lpstr>Neurobiology of placebo</vt:lpstr>
      <vt:lpstr>Relating neuron firing rates &amp; placebo in Parkinson’s Disease</vt:lpstr>
      <vt:lpstr>Physiology of placebo: Autonomic responses</vt:lpstr>
      <vt:lpstr>Présentation PowerPoint</vt:lpstr>
      <vt:lpstr>Physiology of placebo: Neuro-endocrine responses</vt:lpstr>
      <vt:lpstr>Depression as a nocebo-like pathology?!</vt:lpstr>
      <vt:lpstr>Is there a future for placebo in psycho-somatic treatment?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Joy – Placebo Despair - Nocibo</dc:title>
  <dc:creator>Tim Ferrari</dc:creator>
  <cp:lastModifiedBy>Roger G. Clerc</cp:lastModifiedBy>
  <cp:revision>47</cp:revision>
  <dcterms:created xsi:type="dcterms:W3CDTF">2023-11-23T15:43:47Z</dcterms:created>
  <dcterms:modified xsi:type="dcterms:W3CDTF">2023-12-01T16:45:18Z</dcterms:modified>
</cp:coreProperties>
</file>